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8"/>
  </p:notesMasterIdLst>
  <p:sldIdLst>
    <p:sldId id="257" r:id="rId2"/>
    <p:sldId id="263" r:id="rId3"/>
    <p:sldId id="265" r:id="rId4"/>
    <p:sldId id="273" r:id="rId5"/>
    <p:sldId id="284" r:id="rId6"/>
    <p:sldId id="269" r:id="rId7"/>
    <p:sldId id="275" r:id="rId8"/>
    <p:sldId id="277" r:id="rId9"/>
    <p:sldId id="278" r:id="rId10"/>
    <p:sldId id="279" r:id="rId11"/>
    <p:sldId id="280" r:id="rId12"/>
    <p:sldId id="288" r:id="rId13"/>
    <p:sldId id="289" r:id="rId14"/>
    <p:sldId id="290" r:id="rId15"/>
    <p:sldId id="281" r:id="rId16"/>
    <p:sldId id="291" r:id="rId17"/>
    <p:sldId id="270" r:id="rId18"/>
    <p:sldId id="274" r:id="rId19"/>
    <p:sldId id="282" r:id="rId20"/>
    <p:sldId id="285" r:id="rId21"/>
    <p:sldId id="272" r:id="rId22"/>
    <p:sldId id="276" r:id="rId23"/>
    <p:sldId id="271" r:id="rId24"/>
    <p:sldId id="267" r:id="rId25"/>
    <p:sldId id="283" r:id="rId26"/>
    <p:sldId id="266" r:id="rId2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C4994"/>
    <a:srgbClr val="0D4994"/>
    <a:srgbClr val="AE132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50" autoAdjust="0"/>
    <p:restoredTop sz="79924" autoAdjust="0"/>
  </p:normalViewPr>
  <p:slideViewPr>
    <p:cSldViewPr snapToGrid="0" showGuides="1">
      <p:cViewPr>
        <p:scale>
          <a:sx n="107" d="100"/>
          <a:sy n="107" d="100"/>
        </p:scale>
        <p:origin x="384" y="464"/>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E5BCEC9-DDE4-4B30-87D6-0017517D5E27}" type="datetimeFigureOut">
              <a:rPr lang="zh-CN" altLang="en-US" smtClean="0"/>
              <a:t>2022/12/18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FD4487E-253C-4F2A-AD3B-D7DF4058A670}" type="slidenum">
              <a:rPr lang="zh-CN" altLang="en-US" smtClean="0"/>
              <a:t>‹#›</a:t>
            </a:fld>
            <a:endParaRPr lang="zh-CN" altLang="en-US"/>
          </a:p>
        </p:txBody>
      </p:sp>
    </p:spTree>
    <p:extLst>
      <p:ext uri="{BB962C8B-B14F-4D97-AF65-F5344CB8AC3E}">
        <p14:creationId xmlns:p14="http://schemas.microsoft.com/office/powerpoint/2010/main" val="40672758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幻灯片图像占位符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819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照片为学生拍摄的礼堂</a:t>
            </a:r>
          </a:p>
        </p:txBody>
      </p:sp>
      <p:sp>
        <p:nvSpPr>
          <p:cNvPr id="819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b="1">
                <a:solidFill>
                  <a:schemeClr val="tx1"/>
                </a:solidFill>
                <a:latin typeface="Arial" charset="0"/>
                <a:ea typeface="华文中宋" charset="0"/>
              </a:defRPr>
            </a:lvl1pPr>
            <a:lvl2pPr marL="742950" indent="-285750">
              <a:defRPr sz="2000" b="1">
                <a:solidFill>
                  <a:schemeClr val="tx1"/>
                </a:solidFill>
                <a:latin typeface="Arial" charset="0"/>
                <a:ea typeface="华文中宋" charset="0"/>
              </a:defRPr>
            </a:lvl2pPr>
            <a:lvl3pPr marL="1143000" indent="-228600">
              <a:defRPr sz="2000" b="1">
                <a:solidFill>
                  <a:schemeClr val="tx1"/>
                </a:solidFill>
                <a:latin typeface="Arial" charset="0"/>
                <a:ea typeface="华文中宋" charset="0"/>
              </a:defRPr>
            </a:lvl3pPr>
            <a:lvl4pPr marL="1600200" indent="-228600">
              <a:defRPr sz="2000" b="1">
                <a:solidFill>
                  <a:schemeClr val="tx1"/>
                </a:solidFill>
                <a:latin typeface="Arial" charset="0"/>
                <a:ea typeface="华文中宋" charset="0"/>
              </a:defRPr>
            </a:lvl4pPr>
            <a:lvl5pPr marL="2057400" indent="-228600">
              <a:defRPr sz="2000" b="1">
                <a:solidFill>
                  <a:schemeClr val="tx1"/>
                </a:solidFill>
                <a:latin typeface="Arial" charset="0"/>
                <a:ea typeface="华文中宋" charset="0"/>
              </a:defRPr>
            </a:lvl5pPr>
            <a:lvl6pPr marL="2514600" indent="-228600" eaLnBrk="0" fontAlgn="base" hangingPunct="0">
              <a:spcBef>
                <a:spcPct val="0"/>
              </a:spcBef>
              <a:spcAft>
                <a:spcPct val="0"/>
              </a:spcAft>
              <a:defRPr sz="2000" b="1">
                <a:solidFill>
                  <a:schemeClr val="tx1"/>
                </a:solidFill>
                <a:latin typeface="Arial" charset="0"/>
                <a:ea typeface="华文中宋" charset="0"/>
              </a:defRPr>
            </a:lvl6pPr>
            <a:lvl7pPr marL="2971800" indent="-228600" eaLnBrk="0" fontAlgn="base" hangingPunct="0">
              <a:spcBef>
                <a:spcPct val="0"/>
              </a:spcBef>
              <a:spcAft>
                <a:spcPct val="0"/>
              </a:spcAft>
              <a:defRPr sz="2000" b="1">
                <a:solidFill>
                  <a:schemeClr val="tx1"/>
                </a:solidFill>
                <a:latin typeface="Arial" charset="0"/>
                <a:ea typeface="华文中宋" charset="0"/>
              </a:defRPr>
            </a:lvl7pPr>
            <a:lvl8pPr marL="3429000" indent="-228600" eaLnBrk="0" fontAlgn="base" hangingPunct="0">
              <a:spcBef>
                <a:spcPct val="0"/>
              </a:spcBef>
              <a:spcAft>
                <a:spcPct val="0"/>
              </a:spcAft>
              <a:defRPr sz="2000" b="1">
                <a:solidFill>
                  <a:schemeClr val="tx1"/>
                </a:solidFill>
                <a:latin typeface="Arial" charset="0"/>
                <a:ea typeface="华文中宋" charset="0"/>
              </a:defRPr>
            </a:lvl8pPr>
            <a:lvl9pPr marL="3886200" indent="-228600" eaLnBrk="0" fontAlgn="base" hangingPunct="0">
              <a:spcBef>
                <a:spcPct val="0"/>
              </a:spcBef>
              <a:spcAft>
                <a:spcPct val="0"/>
              </a:spcAft>
              <a:defRPr sz="2000" b="1">
                <a:solidFill>
                  <a:schemeClr val="tx1"/>
                </a:solidFill>
                <a:latin typeface="Arial" charset="0"/>
                <a:ea typeface="华文中宋"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F000F6D-74D8-0C46-B428-4DE0EB034880}" type="slidenum">
              <a:rPr kumimoji="0" lang="zh-CN" altLang="en-US" sz="1200" b="0" i="0" u="none" strike="noStrike" kern="1200" cap="none" spc="0" normalizeH="0" baseline="0" noProof="0">
                <a:ln>
                  <a:noFill/>
                </a:ln>
                <a:solidFill>
                  <a:prstClr val="black"/>
                </a:solidFill>
                <a:effectLst/>
                <a:uLnTx/>
                <a:uFillTx/>
                <a:latin typeface="Arial" charset="0"/>
                <a:ea typeface="宋体" charset="0"/>
                <a:cs typeface="+mn-cs"/>
              </a:rPr>
              <a:pPr marL="0" marR="0" lvl="0" indent="0" algn="r" defTabSz="914400" rtl="0" eaLnBrk="1" fontAlgn="base" latinLnBrk="0" hangingPunct="1">
                <a:lnSpc>
                  <a:spcPct val="100000"/>
                </a:lnSpc>
                <a:spcBef>
                  <a:spcPct val="0"/>
                </a:spcBef>
                <a:spcAft>
                  <a:spcPct val="0"/>
                </a:spcAft>
                <a:buClrTx/>
                <a:buSzTx/>
                <a:buFontTx/>
                <a:buNone/>
                <a:tabLst/>
                <a:defRPr/>
              </a:pPr>
              <a:t>1</a:t>
            </a:fld>
            <a:endParaRPr kumimoji="0" lang="en-US" altLang="zh-CN" sz="1200" b="0" i="0" u="none" strike="noStrike" kern="1200" cap="none" spc="0" normalizeH="0" baseline="0" noProof="0">
              <a:ln>
                <a:noFill/>
              </a:ln>
              <a:solidFill>
                <a:prstClr val="black"/>
              </a:solidFill>
              <a:effectLst/>
              <a:uLnTx/>
              <a:uFillTx/>
              <a:latin typeface="Arial" charset="0"/>
              <a:ea typeface="宋体" charset="0"/>
              <a:cs typeface="+mn-cs"/>
            </a:endParaRPr>
          </a:p>
        </p:txBody>
      </p:sp>
    </p:spTree>
    <p:extLst>
      <p:ext uri="{BB962C8B-B14F-4D97-AF65-F5344CB8AC3E}">
        <p14:creationId xmlns:p14="http://schemas.microsoft.com/office/powerpoint/2010/main" val="16793394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FD4487E-253C-4F2A-AD3B-D7DF4058A670}" type="slidenum">
              <a:rPr lang="zh-CN" altLang="en-US" smtClean="0"/>
              <a:t>10</a:t>
            </a:fld>
            <a:endParaRPr lang="zh-CN" altLang="en-US"/>
          </a:p>
        </p:txBody>
      </p:sp>
    </p:spTree>
    <p:extLst>
      <p:ext uri="{BB962C8B-B14F-4D97-AF65-F5344CB8AC3E}">
        <p14:creationId xmlns:p14="http://schemas.microsoft.com/office/powerpoint/2010/main" val="14778507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FD4487E-253C-4F2A-AD3B-D7DF4058A670}" type="slidenum">
              <a:rPr lang="zh-CN" altLang="en-US" smtClean="0"/>
              <a:t>11</a:t>
            </a:fld>
            <a:endParaRPr lang="zh-CN" altLang="en-US"/>
          </a:p>
        </p:txBody>
      </p:sp>
    </p:spTree>
    <p:extLst>
      <p:ext uri="{BB962C8B-B14F-4D97-AF65-F5344CB8AC3E}">
        <p14:creationId xmlns:p14="http://schemas.microsoft.com/office/powerpoint/2010/main" val="10372933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FD4487E-253C-4F2A-AD3B-D7DF4058A670}" type="slidenum">
              <a:rPr lang="zh-CN" altLang="en-US" smtClean="0"/>
              <a:t>12</a:t>
            </a:fld>
            <a:endParaRPr lang="zh-CN" altLang="en-US"/>
          </a:p>
        </p:txBody>
      </p:sp>
    </p:spTree>
    <p:extLst>
      <p:ext uri="{BB962C8B-B14F-4D97-AF65-F5344CB8AC3E}">
        <p14:creationId xmlns:p14="http://schemas.microsoft.com/office/powerpoint/2010/main" val="38067876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FD4487E-253C-4F2A-AD3B-D7DF4058A670}" type="slidenum">
              <a:rPr lang="zh-CN" altLang="en-US" smtClean="0"/>
              <a:t>13</a:t>
            </a:fld>
            <a:endParaRPr lang="zh-CN" altLang="en-US"/>
          </a:p>
        </p:txBody>
      </p:sp>
    </p:spTree>
    <p:extLst>
      <p:ext uri="{BB962C8B-B14F-4D97-AF65-F5344CB8AC3E}">
        <p14:creationId xmlns:p14="http://schemas.microsoft.com/office/powerpoint/2010/main" val="21118841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FD4487E-253C-4F2A-AD3B-D7DF4058A670}" type="slidenum">
              <a:rPr lang="zh-CN" altLang="en-US" smtClean="0"/>
              <a:t>14</a:t>
            </a:fld>
            <a:endParaRPr lang="zh-CN" altLang="en-US"/>
          </a:p>
        </p:txBody>
      </p:sp>
    </p:spTree>
    <p:extLst>
      <p:ext uri="{BB962C8B-B14F-4D97-AF65-F5344CB8AC3E}">
        <p14:creationId xmlns:p14="http://schemas.microsoft.com/office/powerpoint/2010/main" val="10139800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FD4487E-253C-4F2A-AD3B-D7DF4058A670}" type="slidenum">
              <a:rPr lang="zh-CN" altLang="en-US" smtClean="0"/>
              <a:t>15</a:t>
            </a:fld>
            <a:endParaRPr lang="zh-CN" altLang="en-US"/>
          </a:p>
        </p:txBody>
      </p:sp>
    </p:spTree>
    <p:extLst>
      <p:ext uri="{BB962C8B-B14F-4D97-AF65-F5344CB8AC3E}">
        <p14:creationId xmlns:p14="http://schemas.microsoft.com/office/powerpoint/2010/main" val="35398808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FD4487E-253C-4F2A-AD3B-D7DF4058A670}" type="slidenum">
              <a:rPr lang="zh-CN" altLang="en-US" smtClean="0"/>
              <a:t>16</a:t>
            </a:fld>
            <a:endParaRPr lang="zh-CN" altLang="en-US"/>
          </a:p>
        </p:txBody>
      </p:sp>
    </p:spTree>
    <p:extLst>
      <p:ext uri="{BB962C8B-B14F-4D97-AF65-F5344CB8AC3E}">
        <p14:creationId xmlns:p14="http://schemas.microsoft.com/office/powerpoint/2010/main" val="7221311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FD4487E-253C-4F2A-AD3B-D7DF4058A670}" type="slidenum">
              <a:rPr lang="zh-CN" altLang="en-US" smtClean="0"/>
              <a:t>17</a:t>
            </a:fld>
            <a:endParaRPr lang="zh-CN" altLang="en-US"/>
          </a:p>
        </p:txBody>
      </p:sp>
    </p:spTree>
    <p:extLst>
      <p:ext uri="{BB962C8B-B14F-4D97-AF65-F5344CB8AC3E}">
        <p14:creationId xmlns:p14="http://schemas.microsoft.com/office/powerpoint/2010/main" val="26142288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FD4487E-253C-4F2A-AD3B-D7DF4058A670}" type="slidenum">
              <a:rPr lang="zh-CN" altLang="en-US" smtClean="0"/>
              <a:t>18</a:t>
            </a:fld>
            <a:endParaRPr lang="zh-CN" altLang="en-US"/>
          </a:p>
        </p:txBody>
      </p:sp>
    </p:spTree>
    <p:extLst>
      <p:ext uri="{BB962C8B-B14F-4D97-AF65-F5344CB8AC3E}">
        <p14:creationId xmlns:p14="http://schemas.microsoft.com/office/powerpoint/2010/main" val="40311203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FD4487E-253C-4F2A-AD3B-D7DF4058A670}" type="slidenum">
              <a:rPr lang="zh-CN" altLang="en-US" smtClean="0"/>
              <a:t>19</a:t>
            </a:fld>
            <a:endParaRPr lang="zh-CN" altLang="en-US"/>
          </a:p>
        </p:txBody>
      </p:sp>
    </p:spTree>
    <p:extLst>
      <p:ext uri="{BB962C8B-B14F-4D97-AF65-F5344CB8AC3E}">
        <p14:creationId xmlns:p14="http://schemas.microsoft.com/office/powerpoint/2010/main" val="19424931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图片可以替换</a:t>
            </a:r>
          </a:p>
        </p:txBody>
      </p:sp>
      <p:sp>
        <p:nvSpPr>
          <p:cNvPr id="4" name="灯片编号占位符 3"/>
          <p:cNvSpPr>
            <a:spLocks noGrp="1"/>
          </p:cNvSpPr>
          <p:nvPr>
            <p:ph type="sldNum" sz="quarter" idx="10"/>
          </p:nvPr>
        </p:nvSpPr>
        <p:spPr/>
        <p:txBody>
          <a:bodyPr/>
          <a:lstStyle/>
          <a:p>
            <a:fld id="{5FD4487E-253C-4F2A-AD3B-D7DF4058A670}" type="slidenum">
              <a:rPr lang="zh-CN" altLang="en-US" smtClean="0"/>
              <a:t>2</a:t>
            </a:fld>
            <a:endParaRPr lang="zh-CN" altLang="en-US"/>
          </a:p>
        </p:txBody>
      </p:sp>
    </p:spTree>
    <p:extLst>
      <p:ext uri="{BB962C8B-B14F-4D97-AF65-F5344CB8AC3E}">
        <p14:creationId xmlns:p14="http://schemas.microsoft.com/office/powerpoint/2010/main" val="53529869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FD4487E-253C-4F2A-AD3B-D7DF4058A670}" type="slidenum">
              <a:rPr lang="zh-CN" altLang="en-US" smtClean="0"/>
              <a:t>20</a:t>
            </a:fld>
            <a:endParaRPr lang="zh-CN" altLang="en-US"/>
          </a:p>
        </p:txBody>
      </p:sp>
    </p:spTree>
    <p:extLst>
      <p:ext uri="{BB962C8B-B14F-4D97-AF65-F5344CB8AC3E}">
        <p14:creationId xmlns:p14="http://schemas.microsoft.com/office/powerpoint/2010/main" val="27650401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FD4487E-253C-4F2A-AD3B-D7DF4058A670}" type="slidenum">
              <a:rPr lang="zh-CN" altLang="en-US" smtClean="0"/>
              <a:t>21</a:t>
            </a:fld>
            <a:endParaRPr lang="zh-CN" altLang="en-US"/>
          </a:p>
        </p:txBody>
      </p:sp>
    </p:spTree>
    <p:extLst>
      <p:ext uri="{BB962C8B-B14F-4D97-AF65-F5344CB8AC3E}">
        <p14:creationId xmlns:p14="http://schemas.microsoft.com/office/powerpoint/2010/main" val="33885986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FD4487E-253C-4F2A-AD3B-D7DF4058A670}" type="slidenum">
              <a:rPr lang="zh-CN" altLang="en-US" smtClean="0"/>
              <a:t>22</a:t>
            </a:fld>
            <a:endParaRPr lang="zh-CN" altLang="en-US"/>
          </a:p>
        </p:txBody>
      </p:sp>
    </p:spTree>
    <p:extLst>
      <p:ext uri="{BB962C8B-B14F-4D97-AF65-F5344CB8AC3E}">
        <p14:creationId xmlns:p14="http://schemas.microsoft.com/office/powerpoint/2010/main" val="219297585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FD4487E-253C-4F2A-AD3B-D7DF4058A670}" type="slidenum">
              <a:rPr lang="zh-CN" altLang="en-US" smtClean="0"/>
              <a:t>23</a:t>
            </a:fld>
            <a:endParaRPr lang="zh-CN" altLang="en-US"/>
          </a:p>
        </p:txBody>
      </p:sp>
    </p:spTree>
    <p:extLst>
      <p:ext uri="{BB962C8B-B14F-4D97-AF65-F5344CB8AC3E}">
        <p14:creationId xmlns:p14="http://schemas.microsoft.com/office/powerpoint/2010/main" val="154883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FD4487E-253C-4F2A-AD3B-D7DF4058A670}" type="slidenum">
              <a:rPr lang="zh-CN" altLang="en-US" smtClean="0"/>
              <a:t>24</a:t>
            </a:fld>
            <a:endParaRPr lang="zh-CN" altLang="en-US"/>
          </a:p>
        </p:txBody>
      </p:sp>
    </p:spTree>
    <p:extLst>
      <p:ext uri="{BB962C8B-B14F-4D97-AF65-F5344CB8AC3E}">
        <p14:creationId xmlns:p14="http://schemas.microsoft.com/office/powerpoint/2010/main" val="391638074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FD4487E-253C-4F2A-AD3B-D7DF4058A670}" type="slidenum">
              <a:rPr lang="zh-CN" altLang="en-US" smtClean="0"/>
              <a:t>25</a:t>
            </a:fld>
            <a:endParaRPr lang="zh-CN" altLang="en-US"/>
          </a:p>
        </p:txBody>
      </p:sp>
    </p:spTree>
    <p:extLst>
      <p:ext uri="{BB962C8B-B14F-4D97-AF65-F5344CB8AC3E}">
        <p14:creationId xmlns:p14="http://schemas.microsoft.com/office/powerpoint/2010/main" val="92450492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FD4487E-253C-4F2A-AD3B-D7DF4058A670}" type="slidenum">
              <a:rPr lang="zh-CN" altLang="en-US" smtClean="0"/>
              <a:t>26</a:t>
            </a:fld>
            <a:endParaRPr lang="zh-CN" altLang="en-US"/>
          </a:p>
        </p:txBody>
      </p:sp>
    </p:spTree>
    <p:extLst>
      <p:ext uri="{BB962C8B-B14F-4D97-AF65-F5344CB8AC3E}">
        <p14:creationId xmlns:p14="http://schemas.microsoft.com/office/powerpoint/2010/main" val="36248261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FD4487E-253C-4F2A-AD3B-D7DF4058A670}" type="slidenum">
              <a:rPr lang="zh-CN" altLang="en-US" smtClean="0"/>
              <a:t>3</a:t>
            </a:fld>
            <a:endParaRPr lang="zh-CN" altLang="en-US"/>
          </a:p>
        </p:txBody>
      </p:sp>
    </p:spTree>
    <p:extLst>
      <p:ext uri="{BB962C8B-B14F-4D97-AF65-F5344CB8AC3E}">
        <p14:creationId xmlns:p14="http://schemas.microsoft.com/office/powerpoint/2010/main" val="20691576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FD4487E-253C-4F2A-AD3B-D7DF4058A670}" type="slidenum">
              <a:rPr lang="zh-CN" altLang="en-US" smtClean="0"/>
              <a:t>4</a:t>
            </a:fld>
            <a:endParaRPr lang="zh-CN" altLang="en-US"/>
          </a:p>
        </p:txBody>
      </p:sp>
    </p:spTree>
    <p:extLst>
      <p:ext uri="{BB962C8B-B14F-4D97-AF65-F5344CB8AC3E}">
        <p14:creationId xmlns:p14="http://schemas.microsoft.com/office/powerpoint/2010/main" val="22976413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FD4487E-253C-4F2A-AD3B-D7DF4058A670}" type="slidenum">
              <a:rPr lang="zh-CN" altLang="en-US" smtClean="0"/>
              <a:t>5</a:t>
            </a:fld>
            <a:endParaRPr lang="zh-CN" altLang="en-US"/>
          </a:p>
        </p:txBody>
      </p:sp>
    </p:spTree>
    <p:extLst>
      <p:ext uri="{BB962C8B-B14F-4D97-AF65-F5344CB8AC3E}">
        <p14:creationId xmlns:p14="http://schemas.microsoft.com/office/powerpoint/2010/main" val="13217071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FD4487E-253C-4F2A-AD3B-D7DF4058A670}" type="slidenum">
              <a:rPr lang="zh-CN" altLang="en-US" smtClean="0"/>
              <a:t>6</a:t>
            </a:fld>
            <a:endParaRPr lang="zh-CN" altLang="en-US"/>
          </a:p>
        </p:txBody>
      </p:sp>
    </p:spTree>
    <p:extLst>
      <p:ext uri="{BB962C8B-B14F-4D97-AF65-F5344CB8AC3E}">
        <p14:creationId xmlns:p14="http://schemas.microsoft.com/office/powerpoint/2010/main" val="22027250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FD4487E-253C-4F2A-AD3B-D7DF4058A670}" type="slidenum">
              <a:rPr lang="zh-CN" altLang="en-US" smtClean="0"/>
              <a:t>7</a:t>
            </a:fld>
            <a:endParaRPr lang="zh-CN" altLang="en-US"/>
          </a:p>
        </p:txBody>
      </p:sp>
    </p:spTree>
    <p:extLst>
      <p:ext uri="{BB962C8B-B14F-4D97-AF65-F5344CB8AC3E}">
        <p14:creationId xmlns:p14="http://schemas.microsoft.com/office/powerpoint/2010/main" val="33152750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FD4487E-253C-4F2A-AD3B-D7DF4058A670}" type="slidenum">
              <a:rPr lang="zh-CN" altLang="en-US" smtClean="0"/>
              <a:t>8</a:t>
            </a:fld>
            <a:endParaRPr lang="zh-CN" altLang="en-US"/>
          </a:p>
        </p:txBody>
      </p:sp>
    </p:spTree>
    <p:extLst>
      <p:ext uri="{BB962C8B-B14F-4D97-AF65-F5344CB8AC3E}">
        <p14:creationId xmlns:p14="http://schemas.microsoft.com/office/powerpoint/2010/main" val="169476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FD4487E-253C-4F2A-AD3B-D7DF4058A670}" type="slidenum">
              <a:rPr lang="zh-CN" altLang="en-US" smtClean="0"/>
              <a:t>9</a:t>
            </a:fld>
            <a:endParaRPr lang="zh-CN" altLang="en-US"/>
          </a:p>
        </p:txBody>
      </p:sp>
    </p:spTree>
    <p:extLst>
      <p:ext uri="{BB962C8B-B14F-4D97-AF65-F5344CB8AC3E}">
        <p14:creationId xmlns:p14="http://schemas.microsoft.com/office/powerpoint/2010/main" val="7858016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endParaRPr lang="en-US" dirty="0"/>
          </a:p>
        </p:txBody>
      </p:sp>
      <p:sp>
        <p:nvSpPr>
          <p:cNvPr id="4" name="Date Placeholder 3"/>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fld id="{A32C326A-3541-E547-8C03-5779D23648EF}" type="datetimeFigureOut">
              <a:rPr kumimoji="0" lang="zh-CN" altLang="en-US" sz="1200" b="1" i="0" u="none" strike="noStrike" kern="1200" cap="none" spc="0" normalizeH="0" baseline="0" noProof="0" smtClean="0">
                <a:ln>
                  <a:noFill/>
                </a:ln>
                <a:solidFill>
                  <a:prstClr val="black">
                    <a:tint val="75000"/>
                  </a:prstClr>
                </a:solidFill>
                <a:effectLst/>
                <a:uLnTx/>
                <a:uFillTx/>
                <a:latin typeface="Arial" charset="0"/>
                <a:ea typeface="华文中宋" charset="0"/>
                <a:cs typeface="+mn-cs"/>
              </a:rPr>
              <a:pPr marL="0" marR="0" lvl="0" indent="0" algn="l" defTabSz="914400" rtl="0" eaLnBrk="0" fontAlgn="base" latinLnBrk="0" hangingPunct="0">
                <a:lnSpc>
                  <a:spcPct val="100000"/>
                </a:lnSpc>
                <a:spcBef>
                  <a:spcPct val="0"/>
                </a:spcBef>
                <a:spcAft>
                  <a:spcPct val="0"/>
                </a:spcAft>
                <a:buClrTx/>
                <a:buSzTx/>
                <a:buFontTx/>
                <a:buNone/>
                <a:tabLst/>
                <a:defRPr/>
              </a:pPr>
              <a:t>2022/12/18</a:t>
            </a:fld>
            <a:endParaRPr kumimoji="0" lang="zh-CN" altLang="en-US" sz="1200" b="1" i="0" u="none" strike="noStrike" kern="1200" cap="none" spc="0" normalizeH="0" baseline="0" noProof="0">
              <a:ln>
                <a:noFill/>
              </a:ln>
              <a:solidFill>
                <a:prstClr val="black">
                  <a:tint val="75000"/>
                </a:prstClr>
              </a:solidFill>
              <a:effectLst/>
              <a:uLnTx/>
              <a:uFillTx/>
              <a:latin typeface="Arial" charset="0"/>
              <a:ea typeface="华文中宋" charset="0"/>
              <a:cs typeface="+mn-cs"/>
            </a:endParaRPr>
          </a:p>
        </p:txBody>
      </p:sp>
      <p:sp>
        <p:nvSpPr>
          <p:cNvPr id="5" name="Footer Placeholder 4"/>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200" b="1" i="0" u="none" strike="noStrike" kern="1200" cap="none" spc="0" normalizeH="0" baseline="0" noProof="0">
              <a:ln>
                <a:noFill/>
              </a:ln>
              <a:solidFill>
                <a:prstClr val="black">
                  <a:tint val="75000"/>
                </a:prstClr>
              </a:solidFill>
              <a:effectLst/>
              <a:uLnTx/>
              <a:uFillTx/>
              <a:latin typeface="Arial" charset="0"/>
              <a:ea typeface="华文中宋" charset="0"/>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E3597BDB-C194-6F4E-8639-1B954A600FDB}" type="slidenum">
              <a:rPr kumimoji="0" lang="zh-CN" altLang="en-US" sz="1200" b="1" i="0" u="none" strike="noStrike" kern="1200" cap="none" spc="0" normalizeH="0" baseline="0" noProof="0" smtClean="0">
                <a:ln>
                  <a:noFill/>
                </a:ln>
                <a:solidFill>
                  <a:prstClr val="black">
                    <a:tint val="75000"/>
                  </a:prstClr>
                </a:solidFill>
                <a:effectLst/>
                <a:uLnTx/>
                <a:uFillTx/>
                <a:latin typeface="Arial" charset="0"/>
                <a:ea typeface="华文中宋" charset="0"/>
                <a:cs typeface="+mn-cs"/>
              </a:rPr>
              <a:pPr marL="0" marR="0" lvl="0" indent="0" algn="r" defTabSz="914400" rtl="0" eaLnBrk="0" fontAlgn="base" latinLnBrk="0" hangingPunct="0">
                <a:lnSpc>
                  <a:spcPct val="100000"/>
                </a:lnSpc>
                <a:spcBef>
                  <a:spcPct val="0"/>
                </a:spcBef>
                <a:spcAft>
                  <a:spcPct val="0"/>
                </a:spcAft>
                <a:buClrTx/>
                <a:buSzTx/>
                <a:buFontTx/>
                <a:buNone/>
                <a:tabLst/>
                <a:defRPr/>
              </a:pPr>
              <a:t>‹#›</a:t>
            </a:fld>
            <a:endParaRPr kumimoji="0" lang="en-US" altLang="zh-CN" sz="1200" b="1" i="0" u="none" strike="noStrike" kern="1200" cap="none" spc="0" normalizeH="0" baseline="0" noProof="0">
              <a:ln>
                <a:noFill/>
              </a:ln>
              <a:solidFill>
                <a:prstClr val="black">
                  <a:tint val="75000"/>
                </a:prstClr>
              </a:solidFill>
              <a:effectLst/>
              <a:uLnTx/>
              <a:uFillTx/>
              <a:latin typeface="Arial" charset="0"/>
              <a:ea typeface="华文中宋" charset="0"/>
              <a:cs typeface="+mn-cs"/>
            </a:endParaRPr>
          </a:p>
        </p:txBody>
      </p:sp>
    </p:spTree>
    <p:extLst>
      <p:ext uri="{BB962C8B-B14F-4D97-AF65-F5344CB8AC3E}">
        <p14:creationId xmlns:p14="http://schemas.microsoft.com/office/powerpoint/2010/main" val="8067940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340768"/>
            <a:ext cx="10515600" cy="5061482"/>
          </a:xfrm>
        </p:spPr>
        <p:txBody>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r>
              <a:rPr lang="en-US" altLang="zh-CN" dirty="0"/>
              <a:t>·</a:t>
            </a:r>
            <a:endParaRPr lang="en-US" dirty="0"/>
          </a:p>
        </p:txBody>
      </p:sp>
      <p:sp>
        <p:nvSpPr>
          <p:cNvPr id="4" name="Date Placeholder 3"/>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fld id="{B7777B4F-0286-DE44-939A-59B26D3141B7}" type="datetimeFigureOut">
              <a:rPr kumimoji="0" lang="zh-CN" altLang="en-US" sz="1200" b="1" i="0" u="none" strike="noStrike" kern="1200" cap="none" spc="0" normalizeH="0" baseline="0" noProof="0" smtClean="0">
                <a:ln>
                  <a:noFill/>
                </a:ln>
                <a:solidFill>
                  <a:prstClr val="black">
                    <a:tint val="75000"/>
                  </a:prstClr>
                </a:solidFill>
                <a:effectLst/>
                <a:uLnTx/>
                <a:uFillTx/>
                <a:latin typeface="Arial" charset="0"/>
                <a:ea typeface="华文中宋" charset="0"/>
                <a:cs typeface="+mn-cs"/>
              </a:rPr>
              <a:pPr marL="0" marR="0" lvl="0" indent="0" algn="l" defTabSz="914400" rtl="0" eaLnBrk="0" fontAlgn="base" latinLnBrk="0" hangingPunct="0">
                <a:lnSpc>
                  <a:spcPct val="100000"/>
                </a:lnSpc>
                <a:spcBef>
                  <a:spcPct val="0"/>
                </a:spcBef>
                <a:spcAft>
                  <a:spcPct val="0"/>
                </a:spcAft>
                <a:buClrTx/>
                <a:buSzTx/>
                <a:buFontTx/>
                <a:buNone/>
                <a:tabLst/>
                <a:defRPr/>
              </a:pPr>
              <a:t>2022/12/18</a:t>
            </a:fld>
            <a:endParaRPr kumimoji="0" lang="zh-CN" altLang="en-US" sz="1200" b="1" i="0" u="none" strike="noStrike" kern="1200" cap="none" spc="0" normalizeH="0" baseline="0" noProof="0">
              <a:ln>
                <a:noFill/>
              </a:ln>
              <a:solidFill>
                <a:prstClr val="black">
                  <a:tint val="75000"/>
                </a:prstClr>
              </a:solidFill>
              <a:effectLst/>
              <a:uLnTx/>
              <a:uFillTx/>
              <a:latin typeface="Arial" charset="0"/>
              <a:ea typeface="华文中宋" charset="0"/>
              <a:cs typeface="+mn-cs"/>
            </a:endParaRPr>
          </a:p>
        </p:txBody>
      </p:sp>
      <p:sp>
        <p:nvSpPr>
          <p:cNvPr id="5" name="Footer Placeholder 4"/>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200" b="1" i="0" u="none" strike="noStrike" kern="1200" cap="none" spc="0" normalizeH="0" baseline="0" noProof="0">
              <a:ln>
                <a:noFill/>
              </a:ln>
              <a:solidFill>
                <a:prstClr val="black">
                  <a:tint val="75000"/>
                </a:prstClr>
              </a:solidFill>
              <a:effectLst/>
              <a:uLnTx/>
              <a:uFillTx/>
              <a:latin typeface="Arial" charset="0"/>
              <a:ea typeface="华文中宋" charset="0"/>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EADB0674-9F2F-9048-8F8C-240B2AE1FAC2}" type="slidenum">
              <a:rPr kumimoji="0" lang="zh-CN" altLang="en-US" sz="1200" b="1" i="0" u="none" strike="noStrike" kern="1200" cap="none" spc="0" normalizeH="0" baseline="0" noProof="0" smtClean="0">
                <a:ln>
                  <a:noFill/>
                </a:ln>
                <a:solidFill>
                  <a:prstClr val="black">
                    <a:tint val="75000"/>
                  </a:prstClr>
                </a:solidFill>
                <a:effectLst/>
                <a:uLnTx/>
                <a:uFillTx/>
                <a:latin typeface="Arial" charset="0"/>
                <a:ea typeface="华文中宋" charset="0"/>
                <a:cs typeface="+mn-cs"/>
              </a:rPr>
              <a:pPr marL="0" marR="0" lvl="0" indent="0" algn="r" defTabSz="914400" rtl="0" eaLnBrk="0" fontAlgn="base" latinLnBrk="0" hangingPunct="0">
                <a:lnSpc>
                  <a:spcPct val="100000"/>
                </a:lnSpc>
                <a:spcBef>
                  <a:spcPct val="0"/>
                </a:spcBef>
                <a:spcAft>
                  <a:spcPct val="0"/>
                </a:spcAft>
                <a:buClrTx/>
                <a:buSzTx/>
                <a:buFontTx/>
                <a:buNone/>
                <a:tabLst/>
                <a:defRPr/>
              </a:pPr>
              <a:t>‹#›</a:t>
            </a:fld>
            <a:endParaRPr kumimoji="0" lang="en-US" altLang="zh-CN" sz="1200" b="1" i="0" u="none" strike="noStrike" kern="1200" cap="none" spc="0" normalizeH="0" baseline="0" noProof="0">
              <a:ln>
                <a:noFill/>
              </a:ln>
              <a:solidFill>
                <a:prstClr val="black">
                  <a:tint val="75000"/>
                </a:prstClr>
              </a:solidFill>
              <a:effectLst/>
              <a:uLnTx/>
              <a:uFillTx/>
              <a:latin typeface="Arial" charset="0"/>
              <a:ea typeface="华文中宋" charset="0"/>
              <a:cs typeface="+mn-cs"/>
            </a:endParaRPr>
          </a:p>
        </p:txBody>
      </p:sp>
      <p:sp>
        <p:nvSpPr>
          <p:cNvPr id="2" name="Title 1"/>
          <p:cNvSpPr>
            <a:spLocks noGrp="1"/>
          </p:cNvSpPr>
          <p:nvPr>
            <p:ph type="title"/>
          </p:nvPr>
        </p:nvSpPr>
        <p:spPr>
          <a:xfrm>
            <a:off x="815009" y="0"/>
            <a:ext cx="10538791" cy="1021543"/>
          </a:xfrm>
        </p:spPr>
        <p:txBody>
          <a:bodyPr anchor="b">
            <a:normAutofit/>
          </a:bodyPr>
          <a:lstStyle>
            <a:lvl1pPr>
              <a:lnSpc>
                <a:spcPct val="100000"/>
              </a:lnSpc>
              <a:defRPr sz="4000" b="1"/>
            </a:lvl1pPr>
          </a:lstStyle>
          <a:p>
            <a:r>
              <a:rPr lang="zh-CN" altLang="en-US" dirty="0"/>
              <a:t>单击此处编辑母版标题样式</a:t>
            </a:r>
            <a:endParaRPr lang="en-US" dirty="0"/>
          </a:p>
        </p:txBody>
      </p:sp>
      <p:grpSp>
        <p:nvGrpSpPr>
          <p:cNvPr id="16" name="组合 15"/>
          <p:cNvGrpSpPr/>
          <p:nvPr userDrawn="1"/>
        </p:nvGrpSpPr>
        <p:grpSpPr>
          <a:xfrm>
            <a:off x="815009" y="1021543"/>
            <a:ext cx="10538791" cy="0"/>
            <a:chOff x="815009" y="1021543"/>
            <a:chExt cx="10538791" cy="0"/>
          </a:xfrm>
        </p:grpSpPr>
        <p:cxnSp>
          <p:nvCxnSpPr>
            <p:cNvPr id="8" name="直接连接符 7"/>
            <p:cNvCxnSpPr/>
            <p:nvPr userDrawn="1"/>
          </p:nvCxnSpPr>
          <p:spPr>
            <a:xfrm>
              <a:off x="815009" y="1021543"/>
              <a:ext cx="713715" cy="0"/>
            </a:xfrm>
            <a:prstGeom prst="line">
              <a:avLst/>
            </a:prstGeom>
            <a:ln w="44450">
              <a:solidFill>
                <a:srgbClr val="AE1324"/>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userDrawn="1"/>
          </p:nvCxnSpPr>
          <p:spPr>
            <a:xfrm>
              <a:off x="1683945" y="1021543"/>
              <a:ext cx="9669855" cy="0"/>
            </a:xfrm>
            <a:prstGeom prst="line">
              <a:avLst/>
            </a:prstGeom>
            <a:ln w="44450"/>
          </p:spPr>
          <p:style>
            <a:lnRef idx="1">
              <a:schemeClr val="accent1"/>
            </a:lnRef>
            <a:fillRef idx="0">
              <a:schemeClr val="accent1"/>
            </a:fillRef>
            <a:effectRef idx="0">
              <a:schemeClr val="accent1"/>
            </a:effectRef>
            <a:fontRef idx="minor">
              <a:schemeClr val="tx1"/>
            </a:fontRef>
          </p:style>
        </p:cxnSp>
      </p:grpSp>
      <p:pic>
        <p:nvPicPr>
          <p:cNvPr id="10" name="图片 9" descr="横版组合——透明.png"/>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8610600" y="6073474"/>
            <a:ext cx="3086577" cy="6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41548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fld id="{87F89CA9-0F6A-E745-B1B5-0B3A7BE5D970}" type="datetimeFigureOut">
              <a:rPr kumimoji="0" lang="zh-CN" altLang="en-US" sz="1200" b="1" i="0" u="none" strike="noStrike" kern="1200" cap="none" spc="0" normalizeH="0" baseline="0" noProof="0" smtClean="0">
                <a:ln>
                  <a:noFill/>
                </a:ln>
                <a:solidFill>
                  <a:prstClr val="black">
                    <a:tint val="75000"/>
                  </a:prstClr>
                </a:solidFill>
                <a:effectLst/>
                <a:uLnTx/>
                <a:uFillTx/>
                <a:latin typeface="Arial" charset="0"/>
                <a:ea typeface="华文中宋" charset="0"/>
                <a:cs typeface="+mn-cs"/>
              </a:rPr>
              <a:pPr marL="0" marR="0" lvl="0" indent="0" algn="l" defTabSz="914400" rtl="0" eaLnBrk="0" fontAlgn="base" latinLnBrk="0" hangingPunct="0">
                <a:lnSpc>
                  <a:spcPct val="100000"/>
                </a:lnSpc>
                <a:spcBef>
                  <a:spcPct val="0"/>
                </a:spcBef>
                <a:spcAft>
                  <a:spcPct val="0"/>
                </a:spcAft>
                <a:buClrTx/>
                <a:buSzTx/>
                <a:buFontTx/>
                <a:buNone/>
                <a:tabLst/>
                <a:defRPr/>
              </a:pPr>
              <a:t>2022/12/18</a:t>
            </a:fld>
            <a:endParaRPr kumimoji="0" lang="zh-CN" altLang="en-US" sz="1200" b="1" i="0" u="none" strike="noStrike" kern="1200" cap="none" spc="0" normalizeH="0" baseline="0" noProof="0">
              <a:ln>
                <a:noFill/>
              </a:ln>
              <a:solidFill>
                <a:prstClr val="black">
                  <a:tint val="75000"/>
                </a:prstClr>
              </a:solidFill>
              <a:effectLst/>
              <a:uLnTx/>
              <a:uFillTx/>
              <a:latin typeface="Arial" charset="0"/>
              <a:ea typeface="华文中宋" charset="0"/>
              <a:cs typeface="+mn-cs"/>
            </a:endParaRPr>
          </a:p>
        </p:txBody>
      </p:sp>
      <p:sp>
        <p:nvSpPr>
          <p:cNvPr id="4" name="Footer Placeholder 3"/>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200" b="1" i="0" u="none" strike="noStrike" kern="1200" cap="none" spc="0" normalizeH="0" baseline="0" noProof="0">
              <a:ln>
                <a:noFill/>
              </a:ln>
              <a:solidFill>
                <a:prstClr val="black">
                  <a:tint val="75000"/>
                </a:prstClr>
              </a:solidFill>
              <a:effectLst/>
              <a:uLnTx/>
              <a:uFillTx/>
              <a:latin typeface="Arial" charset="0"/>
              <a:ea typeface="华文中宋" charset="0"/>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0B721F5A-A6F2-4C4E-BFC8-8F7E8C0B0E84}" type="slidenum">
              <a:rPr kumimoji="0" lang="zh-CN" altLang="en-US" sz="1200" b="1" i="0" u="none" strike="noStrike" kern="1200" cap="none" spc="0" normalizeH="0" baseline="0" noProof="0" smtClean="0">
                <a:ln>
                  <a:noFill/>
                </a:ln>
                <a:solidFill>
                  <a:prstClr val="black">
                    <a:tint val="75000"/>
                  </a:prstClr>
                </a:solidFill>
                <a:effectLst/>
                <a:uLnTx/>
                <a:uFillTx/>
                <a:latin typeface="Arial" charset="0"/>
                <a:ea typeface="华文中宋" charset="0"/>
                <a:cs typeface="+mn-cs"/>
              </a:rPr>
              <a:pPr marL="0" marR="0" lvl="0" indent="0" algn="r" defTabSz="914400" rtl="0" eaLnBrk="0" fontAlgn="base" latinLnBrk="0" hangingPunct="0">
                <a:lnSpc>
                  <a:spcPct val="100000"/>
                </a:lnSpc>
                <a:spcBef>
                  <a:spcPct val="0"/>
                </a:spcBef>
                <a:spcAft>
                  <a:spcPct val="0"/>
                </a:spcAft>
                <a:buClrTx/>
                <a:buSzTx/>
                <a:buFontTx/>
                <a:buNone/>
                <a:tabLst/>
                <a:defRPr/>
              </a:pPr>
              <a:t>‹#›</a:t>
            </a:fld>
            <a:endParaRPr kumimoji="0" lang="en-US" altLang="zh-CN" sz="1200" b="1" i="0" u="none" strike="noStrike" kern="1200" cap="none" spc="0" normalizeH="0" baseline="0" noProof="0">
              <a:ln>
                <a:noFill/>
              </a:ln>
              <a:solidFill>
                <a:prstClr val="black">
                  <a:tint val="75000"/>
                </a:prstClr>
              </a:solidFill>
              <a:effectLst/>
              <a:uLnTx/>
              <a:uFillTx/>
              <a:latin typeface="Arial" charset="0"/>
              <a:ea typeface="华文中宋" charset="0"/>
              <a:cs typeface="+mn-cs"/>
            </a:endParaRPr>
          </a:p>
        </p:txBody>
      </p:sp>
      <p:sp>
        <p:nvSpPr>
          <p:cNvPr id="2" name="Title 1"/>
          <p:cNvSpPr>
            <a:spLocks noGrp="1"/>
          </p:cNvSpPr>
          <p:nvPr>
            <p:ph type="title"/>
          </p:nvPr>
        </p:nvSpPr>
        <p:spPr>
          <a:xfrm>
            <a:off x="815009" y="0"/>
            <a:ext cx="10515600" cy="1021543"/>
          </a:xfrm>
        </p:spPr>
        <p:txBody>
          <a:bodyPr vert="horz" lIns="91440" tIns="45720" rIns="91440" bIns="45720" rtlCol="0" anchor="b">
            <a:normAutofit/>
          </a:bodyPr>
          <a:lstStyle>
            <a:lvl1pPr>
              <a:lnSpc>
                <a:spcPct val="100000"/>
              </a:lnSpc>
              <a:defRPr lang="en-US" sz="4000" b="1" dirty="0"/>
            </a:lvl1pPr>
          </a:lstStyle>
          <a:p>
            <a:pPr lvl="0"/>
            <a:r>
              <a:rPr lang="zh-CN" altLang="en-US" dirty="0"/>
              <a:t>单击此处编辑母版标题样式</a:t>
            </a:r>
            <a:endParaRPr lang="en-US" dirty="0"/>
          </a:p>
        </p:txBody>
      </p:sp>
      <p:grpSp>
        <p:nvGrpSpPr>
          <p:cNvPr id="6" name="组合 5"/>
          <p:cNvGrpSpPr/>
          <p:nvPr userDrawn="1"/>
        </p:nvGrpSpPr>
        <p:grpSpPr>
          <a:xfrm>
            <a:off x="815009" y="1021543"/>
            <a:ext cx="10538791" cy="0"/>
            <a:chOff x="815009" y="1021543"/>
            <a:chExt cx="10538791" cy="0"/>
          </a:xfrm>
        </p:grpSpPr>
        <p:cxnSp>
          <p:nvCxnSpPr>
            <p:cNvPr id="7" name="直接连接符 6"/>
            <p:cNvCxnSpPr/>
            <p:nvPr userDrawn="1"/>
          </p:nvCxnSpPr>
          <p:spPr>
            <a:xfrm>
              <a:off x="815009" y="1021543"/>
              <a:ext cx="713715" cy="0"/>
            </a:xfrm>
            <a:prstGeom prst="line">
              <a:avLst/>
            </a:prstGeom>
            <a:ln w="44450">
              <a:solidFill>
                <a:srgbClr val="AE1324"/>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1683945" y="1021543"/>
              <a:ext cx="9669855" cy="0"/>
            </a:xfrm>
            <a:prstGeom prst="line">
              <a:avLst/>
            </a:prstGeom>
            <a:ln w="44450"/>
          </p:spPr>
          <p:style>
            <a:lnRef idx="1">
              <a:schemeClr val="accent1"/>
            </a:lnRef>
            <a:fillRef idx="0">
              <a:schemeClr val="accent1"/>
            </a:fillRef>
            <a:effectRef idx="0">
              <a:schemeClr val="accent1"/>
            </a:effectRef>
            <a:fontRef idx="minor">
              <a:schemeClr val="tx1"/>
            </a:fontRef>
          </p:style>
        </p:cxnSp>
      </p:grpSp>
      <p:pic>
        <p:nvPicPr>
          <p:cNvPr id="9" name="图片 8" descr="横版组合——透明.png"/>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8610600" y="6073474"/>
            <a:ext cx="3086577" cy="6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10600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fld id="{30E72066-6174-6145-AA6B-3DE5C9EA0DC8}" type="datetimeFigureOut">
              <a:rPr kumimoji="0" lang="zh-CN" altLang="en-US" sz="1200" b="1" i="0" u="none" strike="noStrike" kern="1200" cap="none" spc="0" normalizeH="0" baseline="0" noProof="0" smtClean="0">
                <a:ln>
                  <a:noFill/>
                </a:ln>
                <a:solidFill>
                  <a:prstClr val="black">
                    <a:tint val="75000"/>
                  </a:prstClr>
                </a:solidFill>
                <a:effectLst/>
                <a:uLnTx/>
                <a:uFillTx/>
                <a:latin typeface="Arial" charset="0"/>
                <a:ea typeface="华文中宋" charset="0"/>
                <a:cs typeface="+mn-cs"/>
              </a:rPr>
              <a:pPr marL="0" marR="0" lvl="0" indent="0" algn="l" defTabSz="914400" rtl="0" eaLnBrk="0" fontAlgn="base" latinLnBrk="0" hangingPunct="0">
                <a:lnSpc>
                  <a:spcPct val="100000"/>
                </a:lnSpc>
                <a:spcBef>
                  <a:spcPct val="0"/>
                </a:spcBef>
                <a:spcAft>
                  <a:spcPct val="0"/>
                </a:spcAft>
                <a:buClrTx/>
                <a:buSzTx/>
                <a:buFontTx/>
                <a:buNone/>
                <a:tabLst/>
                <a:defRPr/>
              </a:pPr>
              <a:t>2022/12/18</a:t>
            </a:fld>
            <a:endParaRPr kumimoji="0" lang="zh-CN" altLang="en-US" sz="1200" b="1" i="0" u="none" strike="noStrike" kern="1200" cap="none" spc="0" normalizeH="0" baseline="0" noProof="0">
              <a:ln>
                <a:noFill/>
              </a:ln>
              <a:solidFill>
                <a:prstClr val="black">
                  <a:tint val="75000"/>
                </a:prstClr>
              </a:solidFill>
              <a:effectLst/>
              <a:uLnTx/>
              <a:uFillTx/>
              <a:latin typeface="Arial" charset="0"/>
              <a:ea typeface="华文中宋" charset="0"/>
              <a:cs typeface="+mn-cs"/>
            </a:endParaRPr>
          </a:p>
        </p:txBody>
      </p:sp>
      <p:sp>
        <p:nvSpPr>
          <p:cNvPr id="3" name="Footer Placeholder 2"/>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200" b="1" i="0" u="none" strike="noStrike" kern="1200" cap="none" spc="0" normalizeH="0" baseline="0" noProof="0">
              <a:ln>
                <a:noFill/>
              </a:ln>
              <a:solidFill>
                <a:prstClr val="black">
                  <a:tint val="75000"/>
                </a:prstClr>
              </a:solidFill>
              <a:effectLst/>
              <a:uLnTx/>
              <a:uFillTx/>
              <a:latin typeface="Arial" charset="0"/>
              <a:ea typeface="华文中宋" charset="0"/>
              <a:cs typeface="+mn-cs"/>
            </a:endParaRPr>
          </a:p>
        </p:txBody>
      </p:sp>
      <p:sp>
        <p:nvSpPr>
          <p:cNvPr id="4" name="Slide Number Placeholder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FD0C70D4-B8A7-1C47-A003-56128FA9BF31}" type="slidenum">
              <a:rPr kumimoji="0" lang="zh-CN" altLang="en-US" sz="1200" b="1" i="0" u="none" strike="noStrike" kern="1200" cap="none" spc="0" normalizeH="0" baseline="0" noProof="0" smtClean="0">
                <a:ln>
                  <a:noFill/>
                </a:ln>
                <a:solidFill>
                  <a:prstClr val="black">
                    <a:tint val="75000"/>
                  </a:prstClr>
                </a:solidFill>
                <a:effectLst/>
                <a:uLnTx/>
                <a:uFillTx/>
                <a:latin typeface="Arial" charset="0"/>
                <a:ea typeface="华文中宋" charset="0"/>
                <a:cs typeface="+mn-cs"/>
              </a:rPr>
              <a:pPr marL="0" marR="0" lvl="0" indent="0" algn="r" defTabSz="914400" rtl="0" eaLnBrk="0" fontAlgn="base" latinLnBrk="0" hangingPunct="0">
                <a:lnSpc>
                  <a:spcPct val="100000"/>
                </a:lnSpc>
                <a:spcBef>
                  <a:spcPct val="0"/>
                </a:spcBef>
                <a:spcAft>
                  <a:spcPct val="0"/>
                </a:spcAft>
                <a:buClrTx/>
                <a:buSzTx/>
                <a:buFontTx/>
                <a:buNone/>
                <a:tabLst/>
                <a:defRPr/>
              </a:pPr>
              <a:t>‹#›</a:t>
            </a:fld>
            <a:endParaRPr kumimoji="0" lang="en-US" altLang="zh-CN" sz="1200" b="1" i="0" u="none" strike="noStrike" kern="1200" cap="none" spc="0" normalizeH="0" baseline="0" noProof="0">
              <a:ln>
                <a:noFill/>
              </a:ln>
              <a:solidFill>
                <a:prstClr val="black">
                  <a:tint val="75000"/>
                </a:prstClr>
              </a:solidFill>
              <a:effectLst/>
              <a:uLnTx/>
              <a:uFillTx/>
              <a:latin typeface="Arial" charset="0"/>
              <a:ea typeface="华文中宋" charset="0"/>
              <a:cs typeface="+mn-cs"/>
            </a:endParaRPr>
          </a:p>
        </p:txBody>
      </p:sp>
    </p:spTree>
    <p:extLst>
      <p:ext uri="{BB962C8B-B14F-4D97-AF65-F5344CB8AC3E}">
        <p14:creationId xmlns:p14="http://schemas.microsoft.com/office/powerpoint/2010/main" val="1669725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1_节标题">
    <p:spTree>
      <p:nvGrpSpPr>
        <p:cNvPr id="1" name=""/>
        <p:cNvGrpSpPr/>
        <p:nvPr/>
      </p:nvGrpSpPr>
      <p:grpSpPr>
        <a:xfrm>
          <a:off x="0" y="0"/>
          <a:ext cx="0" cy="0"/>
          <a:chOff x="0" y="0"/>
          <a:chExt cx="0" cy="0"/>
        </a:xfrm>
      </p:grpSpPr>
      <p:sp>
        <p:nvSpPr>
          <p:cNvPr id="2" name="KSO_ST1"/>
          <p:cNvSpPr>
            <a:spLocks noGrp="1"/>
          </p:cNvSpPr>
          <p:nvPr>
            <p:ph type="title"/>
          </p:nvPr>
        </p:nvSpPr>
        <p:spPr>
          <a:xfrm>
            <a:off x="2098675" y="2108200"/>
            <a:ext cx="7994651" cy="1235075"/>
          </a:xfrm>
        </p:spPr>
        <p:txBody>
          <a:bodyPr anchor="b">
            <a:normAutofit/>
          </a:bodyPr>
          <a:lstStyle>
            <a:lvl1pPr algn="ctr">
              <a:defRPr sz="3600">
                <a:solidFill>
                  <a:schemeClr val="accent1">
                    <a:lumMod val="75000"/>
                  </a:schemeClr>
                </a:solidFill>
                <a:effectLst/>
              </a:defRPr>
            </a:lvl1pPr>
          </a:lstStyle>
          <a:p>
            <a:r>
              <a:rPr lang="zh-CN" altLang="en-US"/>
              <a:t>单击此处编辑母版标题样式</a:t>
            </a:r>
            <a:endParaRPr lang="en-US" dirty="0"/>
          </a:p>
        </p:txBody>
      </p:sp>
      <p:sp>
        <p:nvSpPr>
          <p:cNvPr id="3" name="KSO_FD"/>
          <p:cNvSpPr>
            <a:spLocks noGrp="1"/>
          </p:cNvSpPr>
          <p:nvPr>
            <p:ph type="dt" sz="half" idx="10"/>
          </p:nvPr>
        </p:nvSpPr>
        <p:spPr/>
        <p:txBody>
          <a:bodyPr/>
          <a:lstStyle>
            <a:lvl1pPr>
              <a:defRPr/>
            </a:lvl1pPr>
          </a:lstStyle>
          <a:p>
            <a:pPr marL="0" marR="0" lvl="0" indent="0" algn="l" defTabSz="914400" rtl="0" eaLnBrk="0" fontAlgn="base" latinLnBrk="0" hangingPunct="0">
              <a:lnSpc>
                <a:spcPct val="100000"/>
              </a:lnSpc>
              <a:spcBef>
                <a:spcPct val="0"/>
              </a:spcBef>
              <a:spcAft>
                <a:spcPct val="0"/>
              </a:spcAft>
              <a:buClrTx/>
              <a:buSzTx/>
              <a:buFontTx/>
              <a:buNone/>
              <a:tabLst/>
              <a:defRPr/>
            </a:pPr>
            <a:fld id="{B41EA215-7A23-544C-A92E-4577682AAD9A}" type="datetimeFigureOut">
              <a:rPr kumimoji="0" lang="zh-CN" altLang="en-US" sz="1200" b="1" i="0" u="none" strike="noStrike" kern="1200" cap="none" spc="0" normalizeH="0" baseline="0" noProof="0">
                <a:ln>
                  <a:noFill/>
                </a:ln>
                <a:solidFill>
                  <a:prstClr val="black">
                    <a:tint val="75000"/>
                  </a:prstClr>
                </a:solidFill>
                <a:effectLst/>
                <a:uLnTx/>
                <a:uFillTx/>
                <a:latin typeface="Arial" charset="0"/>
                <a:ea typeface="华文中宋" charset="0"/>
                <a:cs typeface="+mn-cs"/>
              </a:rPr>
              <a:pPr marL="0" marR="0" lvl="0" indent="0" algn="l" defTabSz="914400" rtl="0" eaLnBrk="0" fontAlgn="base" latinLnBrk="0" hangingPunct="0">
                <a:lnSpc>
                  <a:spcPct val="100000"/>
                </a:lnSpc>
                <a:spcBef>
                  <a:spcPct val="0"/>
                </a:spcBef>
                <a:spcAft>
                  <a:spcPct val="0"/>
                </a:spcAft>
                <a:buClrTx/>
                <a:buSzTx/>
                <a:buFontTx/>
                <a:buNone/>
                <a:tabLst/>
                <a:defRPr/>
              </a:pPr>
              <a:t>2022/12/18</a:t>
            </a:fld>
            <a:endParaRPr kumimoji="0" lang="zh-CN" altLang="en-US" sz="1200" b="1" i="0" u="none" strike="noStrike" kern="1200" cap="none" spc="0" normalizeH="0" baseline="0" noProof="0">
              <a:ln>
                <a:noFill/>
              </a:ln>
              <a:solidFill>
                <a:prstClr val="black">
                  <a:tint val="75000"/>
                </a:prstClr>
              </a:solidFill>
              <a:effectLst/>
              <a:uLnTx/>
              <a:uFillTx/>
              <a:latin typeface="Arial" charset="0"/>
              <a:ea typeface="华文中宋" charset="0"/>
              <a:cs typeface="+mn-cs"/>
            </a:endParaRPr>
          </a:p>
        </p:txBody>
      </p:sp>
      <p:sp>
        <p:nvSpPr>
          <p:cNvPr id="4" name="KSO_FT"/>
          <p:cNvSpPr>
            <a:spLocks noGrp="1"/>
          </p:cNvSpPr>
          <p:nvPr>
            <p:ph type="ftr" sz="quarter" idx="11"/>
          </p:nvPr>
        </p:nvSpPr>
        <p:spPr/>
        <p:txBody>
          <a:bodyPr/>
          <a:lstStyle>
            <a:lvl1pPr>
              <a:defRPr/>
            </a:lvl1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200" b="1" i="0" u="none" strike="noStrike" kern="1200" cap="none" spc="0" normalizeH="0" baseline="0" noProof="0">
              <a:ln>
                <a:noFill/>
              </a:ln>
              <a:solidFill>
                <a:prstClr val="black">
                  <a:tint val="75000"/>
                </a:prstClr>
              </a:solidFill>
              <a:effectLst/>
              <a:uLnTx/>
              <a:uFillTx/>
              <a:latin typeface="Arial" charset="0"/>
              <a:ea typeface="华文中宋" charset="0"/>
              <a:cs typeface="+mn-cs"/>
            </a:endParaRPr>
          </a:p>
        </p:txBody>
      </p:sp>
      <p:sp>
        <p:nvSpPr>
          <p:cNvPr id="5" name="KSO_FN"/>
          <p:cNvSpPr>
            <a:spLocks noGrp="1"/>
          </p:cNvSpPr>
          <p:nvPr>
            <p:ph type="sldNum" sz="quarter" idx="12"/>
          </p:nvPr>
        </p:nvSpPr>
        <p:spPr/>
        <p:txBody>
          <a:bodyPr/>
          <a:lstStyle>
            <a:lvl1pPr>
              <a:defRPr/>
            </a:lvl1pPr>
          </a:lstStyle>
          <a:p>
            <a:pPr marL="0" marR="0" lvl="0" indent="0" algn="r" defTabSz="914400" rtl="0" eaLnBrk="0" fontAlgn="base" latinLnBrk="0" hangingPunct="0">
              <a:lnSpc>
                <a:spcPct val="100000"/>
              </a:lnSpc>
              <a:spcBef>
                <a:spcPct val="0"/>
              </a:spcBef>
              <a:spcAft>
                <a:spcPct val="0"/>
              </a:spcAft>
              <a:buClrTx/>
              <a:buSzTx/>
              <a:buFontTx/>
              <a:buNone/>
              <a:tabLst/>
              <a:defRPr/>
            </a:pPr>
            <a:fld id="{950E2911-4B38-3847-BB6A-657490750D80}" type="slidenum">
              <a:rPr kumimoji="0" lang="zh-CN" altLang="en-US" sz="1200" b="1" i="0" u="none" strike="noStrike" kern="1200" cap="none" spc="0" normalizeH="0" baseline="0" noProof="0">
                <a:ln>
                  <a:noFill/>
                </a:ln>
                <a:solidFill>
                  <a:prstClr val="black">
                    <a:tint val="75000"/>
                  </a:prstClr>
                </a:solidFill>
                <a:effectLst/>
                <a:uLnTx/>
                <a:uFillTx/>
                <a:latin typeface="Arial" charset="0"/>
                <a:ea typeface="华文中宋" charset="0"/>
                <a:cs typeface="+mn-cs"/>
              </a:rPr>
              <a:pPr marL="0" marR="0" lvl="0" indent="0" algn="r" defTabSz="914400" rtl="0" eaLnBrk="0" fontAlgn="base" latinLnBrk="0" hangingPunct="0">
                <a:lnSpc>
                  <a:spcPct val="100000"/>
                </a:lnSpc>
                <a:spcBef>
                  <a:spcPct val="0"/>
                </a:spcBef>
                <a:spcAft>
                  <a:spcPct val="0"/>
                </a:spcAft>
                <a:buClrTx/>
                <a:buSzTx/>
                <a:buFontTx/>
                <a:buNone/>
                <a:tabLst/>
                <a:defRPr/>
              </a:pPr>
              <a:t>‹#›</a:t>
            </a:fld>
            <a:endParaRPr kumimoji="0" lang="en-US" altLang="zh-CN" sz="1200" b="1" i="0" u="none" strike="noStrike" kern="1200" cap="none" spc="0" normalizeH="0" baseline="0" noProof="0">
              <a:ln>
                <a:noFill/>
              </a:ln>
              <a:solidFill>
                <a:prstClr val="black">
                  <a:tint val="75000"/>
                </a:prstClr>
              </a:solidFill>
              <a:effectLst/>
              <a:uLnTx/>
              <a:uFillTx/>
              <a:latin typeface="Arial" charset="0"/>
              <a:ea typeface="华文中宋" charset="0"/>
              <a:cs typeface="+mn-cs"/>
            </a:endParaRPr>
          </a:p>
        </p:txBody>
      </p:sp>
    </p:spTree>
    <p:extLst>
      <p:ext uri="{BB962C8B-B14F-4D97-AF65-F5344CB8AC3E}">
        <p14:creationId xmlns:p14="http://schemas.microsoft.com/office/powerpoint/2010/main" val="27462364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7FA7C40F-0D87-4C47-A7B0-B93EF7B2BEDD}" type="datetimeFigureOut">
              <a:rPr lang="zh-CN" altLang="en-US" smtClean="0"/>
              <a:t>2022/12/18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69942B8-D311-4E7D-8579-3E51C69EB101}" type="slidenum">
              <a:rPr lang="zh-CN" altLang="en-US" smtClean="0"/>
              <a:t>‹#›</a:t>
            </a:fld>
            <a:endParaRPr lang="zh-CN" altLang="en-US"/>
          </a:p>
        </p:txBody>
      </p:sp>
    </p:spTree>
    <p:extLst>
      <p:ext uri="{BB962C8B-B14F-4D97-AF65-F5344CB8AC3E}">
        <p14:creationId xmlns:p14="http://schemas.microsoft.com/office/powerpoint/2010/main" val="11656741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7FA7C40F-0D87-4C47-A7B0-B93EF7B2BEDD}" type="datetimeFigureOut">
              <a:rPr lang="zh-CN" altLang="en-US" smtClean="0"/>
              <a:t>2022/12/18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69942B8-D311-4E7D-8579-3E51C69EB101}" type="slidenum">
              <a:rPr lang="zh-CN" altLang="en-US" smtClean="0"/>
              <a:t>‹#›</a:t>
            </a:fld>
            <a:endParaRPr lang="zh-CN" altLang="en-US"/>
          </a:p>
        </p:txBody>
      </p:sp>
    </p:spTree>
    <p:extLst>
      <p:ext uri="{BB962C8B-B14F-4D97-AF65-F5344CB8AC3E}">
        <p14:creationId xmlns:p14="http://schemas.microsoft.com/office/powerpoint/2010/main" val="7495759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0" fontAlgn="base" latinLnBrk="0" hangingPunct="0">
              <a:lnSpc>
                <a:spcPct val="100000"/>
              </a:lnSpc>
              <a:spcBef>
                <a:spcPct val="0"/>
              </a:spcBef>
              <a:spcAft>
                <a:spcPct val="0"/>
              </a:spcAft>
              <a:buClrTx/>
              <a:buSzTx/>
              <a:buFontTx/>
              <a:buNone/>
              <a:tabLst/>
              <a:defRPr/>
            </a:pPr>
            <a:fld id="{63C5E0C2-28B8-CE44-9D60-588CFEE87B31}" type="datetimeFigureOut">
              <a:rPr kumimoji="0" lang="zh-CN" altLang="en-US" sz="1200" b="1" i="0" u="none" strike="noStrike" kern="1200" cap="none" spc="0" normalizeH="0" baseline="0" noProof="0" smtClean="0">
                <a:ln>
                  <a:noFill/>
                </a:ln>
                <a:solidFill>
                  <a:prstClr val="black">
                    <a:tint val="75000"/>
                  </a:prstClr>
                </a:solidFill>
                <a:effectLst/>
                <a:uLnTx/>
                <a:uFillTx/>
                <a:latin typeface="Arial" charset="0"/>
                <a:ea typeface="华文中宋" charset="0"/>
                <a:cs typeface="+mn-cs"/>
              </a:rPr>
              <a:pPr marL="0" marR="0" lvl="0" indent="0" algn="l" defTabSz="914400" rtl="0" eaLnBrk="0" fontAlgn="base" latinLnBrk="0" hangingPunct="0">
                <a:lnSpc>
                  <a:spcPct val="100000"/>
                </a:lnSpc>
                <a:spcBef>
                  <a:spcPct val="0"/>
                </a:spcBef>
                <a:spcAft>
                  <a:spcPct val="0"/>
                </a:spcAft>
                <a:buClrTx/>
                <a:buSzTx/>
                <a:buFontTx/>
                <a:buNone/>
                <a:tabLst/>
                <a:defRPr/>
              </a:pPr>
              <a:t>2022/12/18</a:t>
            </a:fld>
            <a:endParaRPr kumimoji="0" lang="zh-CN" altLang="en-US" sz="1200" b="1" i="0" u="none" strike="noStrike" kern="1200" cap="none" spc="0" normalizeH="0" baseline="0" noProof="0">
              <a:ln>
                <a:noFill/>
              </a:ln>
              <a:solidFill>
                <a:prstClr val="black">
                  <a:tint val="75000"/>
                </a:prstClr>
              </a:solidFill>
              <a:effectLst/>
              <a:uLnTx/>
              <a:uFillTx/>
              <a:latin typeface="Arial" charset="0"/>
              <a:ea typeface="华文中宋" charset="0"/>
              <a:cs typeface="+mn-cs"/>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200" b="1" i="0" u="none" strike="noStrike" kern="1200" cap="none" spc="0" normalizeH="0" baseline="0" noProof="0">
              <a:ln>
                <a:noFill/>
              </a:ln>
              <a:solidFill>
                <a:prstClr val="black">
                  <a:tint val="75000"/>
                </a:prstClr>
              </a:solidFill>
              <a:effectLst/>
              <a:uLnTx/>
              <a:uFillTx/>
              <a:latin typeface="Arial" charset="0"/>
              <a:ea typeface="华文中宋" charset="0"/>
              <a:cs typeface="+mn-cs"/>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0" fontAlgn="base" latinLnBrk="0" hangingPunct="0">
              <a:lnSpc>
                <a:spcPct val="100000"/>
              </a:lnSpc>
              <a:spcBef>
                <a:spcPct val="0"/>
              </a:spcBef>
              <a:spcAft>
                <a:spcPct val="0"/>
              </a:spcAft>
              <a:buClrTx/>
              <a:buSzTx/>
              <a:buFontTx/>
              <a:buNone/>
              <a:tabLst/>
              <a:defRPr/>
            </a:pPr>
            <a:fld id="{41093995-55F8-9440-9010-524D68AC1856}" type="slidenum">
              <a:rPr kumimoji="0" lang="zh-CN" altLang="en-US" sz="1200" b="1" i="0" u="none" strike="noStrike" kern="1200" cap="none" spc="0" normalizeH="0" baseline="0" noProof="0" smtClean="0">
                <a:ln>
                  <a:noFill/>
                </a:ln>
                <a:solidFill>
                  <a:prstClr val="black">
                    <a:tint val="75000"/>
                  </a:prstClr>
                </a:solidFill>
                <a:effectLst/>
                <a:uLnTx/>
                <a:uFillTx/>
                <a:latin typeface="Arial" charset="0"/>
                <a:ea typeface="华文中宋" charset="0"/>
                <a:cs typeface="+mn-cs"/>
              </a:rPr>
              <a:pPr marL="0" marR="0" lvl="0" indent="0" algn="r" defTabSz="914400" rtl="0" eaLnBrk="0" fontAlgn="base" latinLnBrk="0" hangingPunct="0">
                <a:lnSpc>
                  <a:spcPct val="100000"/>
                </a:lnSpc>
                <a:spcBef>
                  <a:spcPct val="0"/>
                </a:spcBef>
                <a:spcAft>
                  <a:spcPct val="0"/>
                </a:spcAft>
                <a:buClrTx/>
                <a:buSzTx/>
                <a:buFontTx/>
                <a:buNone/>
                <a:tabLst/>
                <a:defRPr/>
              </a:pPr>
              <a:t>‹#›</a:t>
            </a:fld>
            <a:endParaRPr kumimoji="0" lang="en-US" altLang="zh-CN" sz="1200" b="1" i="0" u="none" strike="noStrike" kern="1200" cap="none" spc="0" normalizeH="0" baseline="0" noProof="0">
              <a:ln>
                <a:noFill/>
              </a:ln>
              <a:solidFill>
                <a:prstClr val="black">
                  <a:tint val="75000"/>
                </a:prstClr>
              </a:solidFill>
              <a:effectLst/>
              <a:uLnTx/>
              <a:uFillTx/>
              <a:latin typeface="Arial" charset="0"/>
              <a:ea typeface="华文中宋" charset="0"/>
              <a:cs typeface="+mn-cs"/>
            </a:endParaRPr>
          </a:p>
        </p:txBody>
      </p:sp>
    </p:spTree>
    <p:extLst>
      <p:ext uri="{BB962C8B-B14F-4D97-AF65-F5344CB8AC3E}">
        <p14:creationId xmlns:p14="http://schemas.microsoft.com/office/powerpoint/2010/main" val="367551216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75" r:id="rId6"/>
    <p:sldLayoutId id="2147483677" r:id="rId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1.jpeg"/></Relationships>
</file>

<file path=ppt/slides/_rels/slide1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image" Target="../media/image1.png"/></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4.xml"/><Relationship Id="rId5" Type="http://schemas.openxmlformats.org/officeDocument/2006/relationships/image" Target="../media/image1.png"/><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1.xml"/><Relationship Id="rId1" Type="http://schemas.openxmlformats.org/officeDocument/2006/relationships/slideLayout" Target="../slideLayouts/slideLayout4.xml"/><Relationship Id="rId4" Type="http://schemas.openxmlformats.org/officeDocument/2006/relationships/image" Target="../media/image1.png"/></Relationships>
</file>

<file path=ppt/slides/_rels/slide2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3.xml"/><Relationship Id="rId1" Type="http://schemas.openxmlformats.org/officeDocument/2006/relationships/slideLayout" Target="../slideLayouts/slideLayout4.xml"/><Relationship Id="rId4" Type="http://schemas.openxmlformats.org/officeDocument/2006/relationships/image" Target="../media/image1.png"/></Relationships>
</file>

<file path=ppt/slides/_rels/slide2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hyperlink" Target="https://amyworkspace.github.io/hxchen/"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6.xml"/><Relationship Id="rId1" Type="http://schemas.openxmlformats.org/officeDocument/2006/relationships/slideLayout" Target="../slideLayouts/slideLayout4.xml"/><Relationship Id="rId5" Type="http://schemas.openxmlformats.org/officeDocument/2006/relationships/image" Target="../media/image22.png"/><Relationship Id="rId4" Type="http://schemas.openxmlformats.org/officeDocument/2006/relationships/image" Target="../media/image21.png"/></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0">
          <a:blip r:embed="rId3" cstate="hq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1" name="矩形 10"/>
          <p:cNvSpPr/>
          <p:nvPr/>
        </p:nvSpPr>
        <p:spPr>
          <a:xfrm>
            <a:off x="0" y="2088106"/>
            <a:ext cx="12192000" cy="255927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2000" b="1" i="0" u="none" strike="noStrike" kern="1200" cap="none" spc="0" normalizeH="0" baseline="0" noProof="0" dirty="0">
              <a:ln>
                <a:noFill/>
              </a:ln>
              <a:solidFill>
                <a:prstClr val="white">
                  <a:alpha val="50000"/>
                </a:prstClr>
              </a:solidFill>
              <a:effectLst/>
              <a:uLnTx/>
              <a:uFillTx/>
              <a:latin typeface="Arial"/>
              <a:ea typeface="微软雅黑"/>
              <a:cs typeface="+mn-cs"/>
            </a:endParaRPr>
          </a:p>
        </p:txBody>
      </p:sp>
      <p:sp>
        <p:nvSpPr>
          <p:cNvPr id="2" name="标题 1"/>
          <p:cNvSpPr>
            <a:spLocks noGrp="1"/>
          </p:cNvSpPr>
          <p:nvPr>
            <p:ph type="ctrTitle"/>
          </p:nvPr>
        </p:nvSpPr>
        <p:spPr>
          <a:xfrm>
            <a:off x="1019503" y="1680074"/>
            <a:ext cx="10152993" cy="1992963"/>
          </a:xfrm>
        </p:spPr>
        <p:txBody>
          <a:bodyPr>
            <a:noAutofit/>
          </a:bodyPr>
          <a:lstStyle/>
          <a:p>
            <a:r>
              <a:rPr lang="en-US" altLang="zh-CN" sz="3600" b="1" dirty="0">
                <a:effectLst/>
                <a:latin typeface="Times New Roman" panose="02020603050405020304" pitchFamily="18" charset="0"/>
                <a:ea typeface="宋体" panose="02010600030101010101" pitchFamily="2" charset="-122"/>
                <a:cs typeface="Times New Roman" panose="02020603050405020304" pitchFamily="18" charset="0"/>
              </a:rPr>
              <a:t> ﻿Software-Defined Network Assimilation: Bridging the Last Mile Towards Centralized Network Configuration Management with </a:t>
            </a:r>
            <a:r>
              <a:rPr lang="en-US" altLang="zh-CN" sz="3600" b="1" dirty="0" err="1">
                <a:effectLst/>
                <a:latin typeface="Times New Roman" panose="02020603050405020304" pitchFamily="18" charset="0"/>
                <a:ea typeface="宋体" panose="02010600030101010101" pitchFamily="2" charset="-122"/>
                <a:cs typeface="Times New Roman" panose="02020603050405020304" pitchFamily="18" charset="0"/>
              </a:rPr>
              <a:t>NAssim</a:t>
            </a:r>
            <a:endParaRPr lang="zh-CN" altLang="en-US" sz="9600" b="1" dirty="0">
              <a:latin typeface="Times New Roman" panose="02020603050405020304" pitchFamily="18" charset="0"/>
              <a:cs typeface="Times New Roman" panose="02020603050405020304" pitchFamily="18" charset="0"/>
            </a:endParaRPr>
          </a:p>
        </p:txBody>
      </p:sp>
      <p:sp>
        <p:nvSpPr>
          <p:cNvPr id="3" name="副标题 2"/>
          <p:cNvSpPr>
            <a:spLocks noGrp="1"/>
          </p:cNvSpPr>
          <p:nvPr>
            <p:ph type="subTitle" idx="1"/>
          </p:nvPr>
        </p:nvSpPr>
        <p:spPr>
          <a:xfrm>
            <a:off x="1439918" y="3776104"/>
            <a:ext cx="9144000" cy="1970829"/>
          </a:xfrm>
        </p:spPr>
        <p:txBody>
          <a:bodyPr>
            <a:normAutofit/>
          </a:bodyPr>
          <a:lstStyle/>
          <a:p>
            <a:r>
              <a:rPr lang="zh-CN" altLang="en-US" dirty="0">
                <a:latin typeface="Times New Roman" panose="02020603050405020304" pitchFamily="18" charset="0"/>
                <a:cs typeface="Times New Roman" panose="02020603050405020304" pitchFamily="18" charset="0"/>
              </a:rPr>
              <a:t>黄磊   计</a:t>
            </a:r>
            <a:r>
              <a:rPr lang="en-US" altLang="zh-CN" dirty="0">
                <a:latin typeface="Times New Roman" panose="02020603050405020304" pitchFamily="18" charset="0"/>
                <a:cs typeface="Times New Roman" panose="02020603050405020304" pitchFamily="18" charset="0"/>
              </a:rPr>
              <a:t>702</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222E8013282156</a:t>
            </a:r>
          </a:p>
          <a:p>
            <a:r>
              <a:rPr lang="en-US" altLang="zh-CN" dirty="0">
                <a:latin typeface="Times New Roman" panose="02020603050405020304" pitchFamily="18" charset="0"/>
                <a:cs typeface="Times New Roman" panose="02020603050405020304" pitchFamily="18" charset="0"/>
              </a:rPr>
              <a:t>2022-12-19</a:t>
            </a:r>
            <a:endParaRPr lang="zh-CN" altLang="en-US" dirty="0">
              <a:latin typeface="Times New Roman" panose="02020603050405020304" pitchFamily="18" charset="0"/>
              <a:cs typeface="Times New Roman" panose="02020603050405020304" pitchFamily="18" charset="0"/>
            </a:endParaRPr>
          </a:p>
        </p:txBody>
      </p:sp>
      <p:pic>
        <p:nvPicPr>
          <p:cNvPr id="6" name="图片 5" descr="横版组合——透明.png"/>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a:off x="3523853" y="698565"/>
            <a:ext cx="5144295"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48486646"/>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0"/>
            <a:ext cx="10515600" cy="1021543"/>
          </a:xfrm>
        </p:spPr>
        <p:txBody>
          <a:bodyPr/>
          <a:lstStyle/>
          <a:p>
            <a:r>
              <a:rPr lang="zh-CN" altLang="en-US" dirty="0"/>
              <a:t>模块设计</a:t>
            </a:r>
            <a:r>
              <a:rPr lang="en-US" altLang="zh-CN" dirty="0"/>
              <a:t>—VDM</a:t>
            </a:r>
            <a:r>
              <a:rPr lang="zh-CN" altLang="en-US" dirty="0"/>
              <a:t>构建阶段</a:t>
            </a:r>
            <a:r>
              <a:rPr lang="en-US" altLang="zh-CN" dirty="0"/>
              <a:t>—</a:t>
            </a:r>
            <a:r>
              <a:rPr lang="zh-CN" altLang="en-US" dirty="0"/>
              <a:t>解析器</a:t>
            </a:r>
          </a:p>
        </p:txBody>
      </p:sp>
      <p:sp>
        <p:nvSpPr>
          <p:cNvPr id="4" name="文本框 3">
            <a:extLst>
              <a:ext uri="{FF2B5EF4-FFF2-40B4-BE49-F238E27FC236}">
                <a16:creationId xmlns:a16="http://schemas.microsoft.com/office/drawing/2014/main" id="{9E622BD7-3B3E-1268-3F93-8AA4A8A89C06}"/>
              </a:ext>
            </a:extLst>
          </p:cNvPr>
          <p:cNvSpPr txBox="1"/>
          <p:nvPr/>
        </p:nvSpPr>
        <p:spPr>
          <a:xfrm>
            <a:off x="838200" y="1003177"/>
            <a:ext cx="10896600" cy="1135054"/>
          </a:xfrm>
          <a:prstGeom prst="rect">
            <a:avLst/>
          </a:prstGeom>
          <a:noFill/>
        </p:spPr>
        <p:txBody>
          <a:bodyPr wrap="square" rtlCol="0">
            <a:spAutoFit/>
          </a:bodyPr>
          <a:lstStyle/>
          <a:p>
            <a:pPr marL="457200" indent="-457200">
              <a:lnSpc>
                <a:spcPct val="150000"/>
              </a:lnSpc>
              <a:buFont typeface="Wingdings" pitchFamily="2" charset="2"/>
              <a:buChar char="p"/>
            </a:pPr>
            <a:r>
              <a:rPr kumimoji="1" lang="zh-CN" altLang="en-US" sz="2400" b="1" dirty="0">
                <a:latin typeface="+mn-ea"/>
                <a:cs typeface="Times New Roman" panose="02020603050405020304" pitchFamily="18" charset="0"/>
              </a:rPr>
              <a:t>主要目标</a:t>
            </a:r>
            <a:r>
              <a:rPr kumimoji="1" lang="zh-CN" altLang="en-US" sz="2400" dirty="0">
                <a:latin typeface="+mn-ea"/>
                <a:cs typeface="Times New Roman" panose="02020603050405020304" pitchFamily="18" charset="0"/>
              </a:rPr>
              <a:t>：</a:t>
            </a:r>
            <a:r>
              <a:rPr lang="zh-CN" altLang="zh-CN" sz="2400" dirty="0">
                <a:effectLst/>
                <a:latin typeface="+mn-ea"/>
                <a:cs typeface="Times New Roman" panose="02020603050405020304" pitchFamily="18" charset="0"/>
              </a:rPr>
              <a:t>从手册中提取与</a:t>
            </a:r>
            <a:r>
              <a:rPr lang="zh-CN" altLang="en-US" sz="2400" dirty="0">
                <a:effectLst/>
                <a:latin typeface="+mn-ea"/>
                <a:cs typeface="Times New Roman" panose="02020603050405020304" pitchFamily="18" charset="0"/>
              </a:rPr>
              <a:t> </a:t>
            </a:r>
            <a:r>
              <a:rPr lang="en-US" altLang="zh-CN" sz="2400" dirty="0">
                <a:effectLst/>
                <a:latin typeface="+mn-ea"/>
              </a:rPr>
              <a:t>VDM</a:t>
            </a:r>
            <a:r>
              <a:rPr lang="zh-CN" altLang="en-US" sz="2400" dirty="0">
                <a:effectLst/>
                <a:latin typeface="+mn-ea"/>
              </a:rPr>
              <a:t> </a:t>
            </a:r>
            <a:r>
              <a:rPr lang="zh-CN" altLang="zh-CN" sz="2400" dirty="0">
                <a:effectLst/>
                <a:latin typeface="+mn-ea"/>
                <a:cs typeface="Times New Roman" panose="02020603050405020304" pitchFamily="18" charset="0"/>
              </a:rPr>
              <a:t>相关的基本信息，并标准化为统一格式</a:t>
            </a:r>
            <a:endParaRPr lang="en-US" altLang="zh-CN" sz="2400" dirty="0">
              <a:effectLst/>
              <a:latin typeface="+mn-ea"/>
              <a:cs typeface="Times New Roman" panose="02020603050405020304" pitchFamily="18" charset="0"/>
            </a:endParaRPr>
          </a:p>
          <a:p>
            <a:pPr marL="457200" indent="-457200">
              <a:lnSpc>
                <a:spcPct val="150000"/>
              </a:lnSpc>
              <a:buFont typeface="Wingdings" pitchFamily="2" charset="2"/>
              <a:buChar char="p"/>
            </a:pPr>
            <a:r>
              <a:rPr kumimoji="1" lang="zh-CN" altLang="en-US" sz="2400" b="1" dirty="0">
                <a:latin typeface="+mn-ea"/>
                <a:cs typeface="Times New Roman" panose="02020603050405020304" pitchFamily="18" charset="0"/>
              </a:rPr>
              <a:t>核心配置信息：</a:t>
            </a:r>
          </a:p>
        </p:txBody>
      </p:sp>
      <p:sp>
        <p:nvSpPr>
          <p:cNvPr id="5" name="文本框 4">
            <a:extLst>
              <a:ext uri="{FF2B5EF4-FFF2-40B4-BE49-F238E27FC236}">
                <a16:creationId xmlns:a16="http://schemas.microsoft.com/office/drawing/2014/main" id="{F504F19C-0085-0EFB-64D6-496CC393541A}"/>
              </a:ext>
            </a:extLst>
          </p:cNvPr>
          <p:cNvSpPr txBox="1"/>
          <p:nvPr/>
        </p:nvSpPr>
        <p:spPr>
          <a:xfrm>
            <a:off x="838200" y="2081476"/>
            <a:ext cx="11049000" cy="1689052"/>
          </a:xfrm>
          <a:prstGeom prst="rect">
            <a:avLst/>
          </a:prstGeom>
          <a:noFill/>
        </p:spPr>
        <p:txBody>
          <a:bodyPr wrap="square" rtlCol="0">
            <a:spAutoFit/>
          </a:bodyPr>
          <a:lstStyle/>
          <a:p>
            <a:pPr marL="457200" indent="-457200">
              <a:lnSpc>
                <a:spcPct val="150000"/>
              </a:lnSpc>
              <a:buFont typeface="Wingdings" pitchFamily="2" charset="2"/>
              <a:buChar char="Ø"/>
            </a:pPr>
            <a:r>
              <a:rPr lang="zh-CN" altLang="zh-CN" sz="2400" dirty="0">
                <a:latin typeface="+mn-ea"/>
                <a:cs typeface="Times New Roman" panose="02020603050405020304" pitchFamily="18" charset="0"/>
              </a:rPr>
              <a:t>设备所支持的所有配置命令及其功能 ；</a:t>
            </a:r>
            <a:endParaRPr lang="en-US" altLang="zh-CN" sz="2400" dirty="0">
              <a:latin typeface="+mn-ea"/>
              <a:cs typeface="Times New Roman" panose="02020603050405020304" pitchFamily="18" charset="0"/>
            </a:endParaRPr>
          </a:p>
          <a:p>
            <a:pPr marL="457200" indent="-457200">
              <a:lnSpc>
                <a:spcPct val="150000"/>
              </a:lnSpc>
              <a:buFont typeface="Wingdings" pitchFamily="2" charset="2"/>
              <a:buChar char="Ø"/>
            </a:pPr>
            <a:r>
              <a:rPr lang="zh-CN" altLang="zh-CN" sz="2400" dirty="0">
                <a:latin typeface="+mn-ea"/>
                <a:cs typeface="Times New Roman" panose="02020603050405020304" pitchFamily="18" charset="0"/>
              </a:rPr>
              <a:t>配置命令的工作视图 ；</a:t>
            </a:r>
            <a:endParaRPr lang="en-US" altLang="zh-CN" sz="2400" dirty="0">
              <a:latin typeface="+mn-ea"/>
              <a:cs typeface="Times New Roman" panose="02020603050405020304" pitchFamily="18" charset="0"/>
            </a:endParaRPr>
          </a:p>
          <a:p>
            <a:pPr marL="457200" indent="-457200">
              <a:lnSpc>
                <a:spcPct val="150000"/>
              </a:lnSpc>
              <a:buFont typeface="Wingdings" pitchFamily="2" charset="2"/>
              <a:buChar char="Ø"/>
            </a:pPr>
            <a:r>
              <a:rPr lang="zh-CN" altLang="zh-CN" sz="2400" dirty="0">
                <a:latin typeface="+mn-ea"/>
                <a:cs typeface="Times New Roman" panose="02020603050405020304" pitchFamily="18" charset="0"/>
              </a:rPr>
              <a:t>配置参数及其含义描述和配置样</a:t>
            </a:r>
            <a:r>
              <a:rPr lang="zh-CN" altLang="en-US" sz="2400" dirty="0">
                <a:latin typeface="+mn-ea"/>
                <a:cs typeface="Times New Roman" panose="02020603050405020304" pitchFamily="18" charset="0"/>
              </a:rPr>
              <a:t>例；</a:t>
            </a:r>
            <a:endParaRPr lang="zh-CN" altLang="zh-CN" sz="2400" dirty="0">
              <a:latin typeface="+mn-ea"/>
              <a:cs typeface="Times New Roman" panose="02020603050405020304" pitchFamily="18" charset="0"/>
            </a:endParaRPr>
          </a:p>
        </p:txBody>
      </p:sp>
      <p:sp>
        <p:nvSpPr>
          <p:cNvPr id="6" name="文本框 5">
            <a:extLst>
              <a:ext uri="{FF2B5EF4-FFF2-40B4-BE49-F238E27FC236}">
                <a16:creationId xmlns:a16="http://schemas.microsoft.com/office/drawing/2014/main" id="{285DAE48-8DAC-F142-2147-7E49453EF3DC}"/>
              </a:ext>
            </a:extLst>
          </p:cNvPr>
          <p:cNvSpPr txBox="1"/>
          <p:nvPr/>
        </p:nvSpPr>
        <p:spPr>
          <a:xfrm>
            <a:off x="838200" y="3713772"/>
            <a:ext cx="10896600" cy="581057"/>
          </a:xfrm>
          <a:prstGeom prst="rect">
            <a:avLst/>
          </a:prstGeom>
          <a:noFill/>
        </p:spPr>
        <p:txBody>
          <a:bodyPr wrap="square" rtlCol="0">
            <a:spAutoFit/>
          </a:bodyPr>
          <a:lstStyle/>
          <a:p>
            <a:pPr marL="457200" indent="-457200">
              <a:lnSpc>
                <a:spcPct val="150000"/>
              </a:lnSpc>
              <a:buFont typeface="Wingdings" pitchFamily="2" charset="2"/>
              <a:buChar char="p"/>
            </a:pPr>
            <a:r>
              <a:rPr kumimoji="1" lang="zh-CN" altLang="en-US" sz="2400" b="1" dirty="0">
                <a:latin typeface="+mn-ea"/>
                <a:cs typeface="Times New Roman" panose="02020603050405020304" pitchFamily="18" charset="0"/>
              </a:rPr>
              <a:t>独立于供应商的信息配置格式：</a:t>
            </a:r>
          </a:p>
        </p:txBody>
      </p:sp>
      <p:pic>
        <p:nvPicPr>
          <p:cNvPr id="7" name="图片 6">
            <a:extLst>
              <a:ext uri="{FF2B5EF4-FFF2-40B4-BE49-F238E27FC236}">
                <a16:creationId xmlns:a16="http://schemas.microsoft.com/office/drawing/2014/main" id="{C19D0B69-C346-FE29-2613-1571764B75AB}"/>
              </a:ext>
            </a:extLst>
          </p:cNvPr>
          <p:cNvPicPr>
            <a:picLocks noChangeAspect="1"/>
          </p:cNvPicPr>
          <p:nvPr/>
        </p:nvPicPr>
        <p:blipFill>
          <a:blip r:embed="rId3"/>
          <a:stretch>
            <a:fillRect/>
          </a:stretch>
        </p:blipFill>
        <p:spPr>
          <a:xfrm>
            <a:off x="838200" y="4294829"/>
            <a:ext cx="6229827" cy="2338446"/>
          </a:xfrm>
          <a:prstGeom prst="rect">
            <a:avLst/>
          </a:prstGeom>
        </p:spPr>
      </p:pic>
      <p:pic>
        <p:nvPicPr>
          <p:cNvPr id="8" name="image2.png">
            <a:extLst>
              <a:ext uri="{FF2B5EF4-FFF2-40B4-BE49-F238E27FC236}">
                <a16:creationId xmlns:a16="http://schemas.microsoft.com/office/drawing/2014/main" id="{CBC23E44-8E94-202F-F144-5E32F872E01F}"/>
              </a:ext>
            </a:extLst>
          </p:cNvPr>
          <p:cNvPicPr>
            <a:picLocks noChangeAspect="1"/>
          </p:cNvPicPr>
          <p:nvPr/>
        </p:nvPicPr>
        <p:blipFill rotWithShape="1">
          <a:blip r:embed="rId4" cstate="print"/>
          <a:srcRect r="68843"/>
          <a:stretch/>
        </p:blipFill>
        <p:spPr>
          <a:xfrm>
            <a:off x="6925930" y="2024720"/>
            <a:ext cx="4294843" cy="4172174"/>
          </a:xfrm>
          <a:prstGeom prst="rect">
            <a:avLst/>
          </a:prstGeom>
        </p:spPr>
      </p:pic>
    </p:spTree>
    <p:extLst>
      <p:ext uri="{BB962C8B-B14F-4D97-AF65-F5344CB8AC3E}">
        <p14:creationId xmlns:p14="http://schemas.microsoft.com/office/powerpoint/2010/main" val="16666134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0"/>
            <a:ext cx="10515600" cy="1021543"/>
          </a:xfrm>
        </p:spPr>
        <p:txBody>
          <a:bodyPr/>
          <a:lstStyle/>
          <a:p>
            <a:r>
              <a:rPr lang="zh-CN" altLang="en-US" dirty="0"/>
              <a:t>模块设计</a:t>
            </a:r>
            <a:r>
              <a:rPr lang="en-US" altLang="zh-CN" dirty="0"/>
              <a:t>—VDM</a:t>
            </a:r>
            <a:r>
              <a:rPr lang="zh-CN" altLang="en-US" dirty="0"/>
              <a:t>构建阶段</a:t>
            </a:r>
            <a:r>
              <a:rPr lang="en-US" altLang="zh-CN" dirty="0"/>
              <a:t>—</a:t>
            </a:r>
            <a:r>
              <a:rPr lang="zh-CN" altLang="en-US" dirty="0"/>
              <a:t>验证器</a:t>
            </a:r>
          </a:p>
        </p:txBody>
      </p:sp>
      <p:sp>
        <p:nvSpPr>
          <p:cNvPr id="4" name="文本框 3">
            <a:extLst>
              <a:ext uri="{FF2B5EF4-FFF2-40B4-BE49-F238E27FC236}">
                <a16:creationId xmlns:a16="http://schemas.microsoft.com/office/drawing/2014/main" id="{43E81445-2D04-9C09-B34B-4A652157EE02}"/>
              </a:ext>
            </a:extLst>
          </p:cNvPr>
          <p:cNvSpPr txBox="1"/>
          <p:nvPr/>
        </p:nvSpPr>
        <p:spPr>
          <a:xfrm>
            <a:off x="838200" y="1003177"/>
            <a:ext cx="10896600" cy="1135054"/>
          </a:xfrm>
          <a:prstGeom prst="rect">
            <a:avLst/>
          </a:prstGeom>
          <a:noFill/>
        </p:spPr>
        <p:txBody>
          <a:bodyPr wrap="square" rtlCol="0">
            <a:spAutoFit/>
          </a:bodyPr>
          <a:lstStyle/>
          <a:p>
            <a:pPr marL="457200" indent="-457200">
              <a:lnSpc>
                <a:spcPct val="150000"/>
              </a:lnSpc>
              <a:buFont typeface="Wingdings" pitchFamily="2" charset="2"/>
              <a:buChar char="p"/>
            </a:pPr>
            <a:r>
              <a:rPr kumimoji="1" lang="zh-CN" altLang="en-US" sz="2400" b="1" dirty="0">
                <a:latin typeface="+mn-ea"/>
                <a:cs typeface="Times New Roman" panose="02020603050405020304" pitchFamily="18" charset="0"/>
              </a:rPr>
              <a:t>主要目标</a:t>
            </a:r>
            <a:r>
              <a:rPr kumimoji="1" lang="zh-CN" altLang="en-US" sz="2400" dirty="0">
                <a:latin typeface="+mn-ea"/>
                <a:cs typeface="Times New Roman" panose="02020603050405020304" pitchFamily="18" charset="0"/>
              </a:rPr>
              <a:t>：</a:t>
            </a:r>
            <a:r>
              <a:rPr lang="zh-CN" altLang="zh-CN" sz="2400" dirty="0">
                <a:effectLst/>
                <a:latin typeface="+mn-ea"/>
                <a:cs typeface="Times New Roman" panose="02020603050405020304" pitchFamily="18" charset="0"/>
              </a:rPr>
              <a:t>校验配置解析初步配置语料从而生成精确可靠的设备配置模型</a:t>
            </a:r>
            <a:r>
              <a:rPr lang="zh-CN" altLang="en-US" sz="2400" dirty="0">
                <a:effectLst/>
                <a:latin typeface="+mn-ea"/>
                <a:cs typeface="Times New Roman" panose="02020603050405020304" pitchFamily="18" charset="0"/>
              </a:rPr>
              <a:t>；</a:t>
            </a:r>
            <a:endParaRPr lang="en-US" altLang="zh-CN" sz="2400" dirty="0">
              <a:effectLst/>
              <a:latin typeface="+mn-ea"/>
              <a:cs typeface="Times New Roman" panose="02020603050405020304" pitchFamily="18" charset="0"/>
            </a:endParaRPr>
          </a:p>
          <a:p>
            <a:pPr marL="457200" indent="-457200">
              <a:lnSpc>
                <a:spcPct val="150000"/>
              </a:lnSpc>
              <a:buFont typeface="Wingdings" pitchFamily="2" charset="2"/>
              <a:buChar char="p"/>
            </a:pPr>
            <a:r>
              <a:rPr lang="zh-CN" altLang="en-US" sz="2400" b="1" dirty="0">
                <a:latin typeface="+mn-ea"/>
              </a:rPr>
              <a:t>三重校验</a:t>
            </a:r>
            <a:r>
              <a:rPr lang="zh-CN" altLang="en-US" sz="2400" dirty="0">
                <a:latin typeface="+mn-ea"/>
              </a:rPr>
              <a:t>：</a:t>
            </a:r>
            <a:r>
              <a:rPr lang="zh-CN" altLang="zh-CN" sz="2400" dirty="0">
                <a:latin typeface="+mn-ea"/>
                <a:cs typeface="Times New Roman" panose="02020603050405020304" pitchFamily="18" charset="0"/>
              </a:rPr>
              <a:t>命令级、命令互关系级和命令片段级  </a:t>
            </a:r>
            <a:endParaRPr lang="en-US" altLang="zh-CN" sz="2400" dirty="0">
              <a:latin typeface="+mn-ea"/>
              <a:cs typeface="Times New Roman" panose="02020603050405020304" pitchFamily="18" charset="0"/>
            </a:endParaRPr>
          </a:p>
        </p:txBody>
      </p:sp>
      <p:pic>
        <p:nvPicPr>
          <p:cNvPr id="5" name="image2.png">
            <a:extLst>
              <a:ext uri="{FF2B5EF4-FFF2-40B4-BE49-F238E27FC236}">
                <a16:creationId xmlns:a16="http://schemas.microsoft.com/office/drawing/2014/main" id="{88BB7216-7F62-59D3-5757-E8D251CBFBAE}"/>
              </a:ext>
            </a:extLst>
          </p:cNvPr>
          <p:cNvPicPr>
            <a:picLocks noChangeAspect="1"/>
          </p:cNvPicPr>
          <p:nvPr/>
        </p:nvPicPr>
        <p:blipFill rotWithShape="1">
          <a:blip r:embed="rId3" cstate="print"/>
          <a:srcRect l="31298"/>
          <a:stretch/>
        </p:blipFill>
        <p:spPr>
          <a:xfrm>
            <a:off x="1101671" y="2393648"/>
            <a:ext cx="7856349" cy="3461175"/>
          </a:xfrm>
          <a:prstGeom prst="rect">
            <a:avLst/>
          </a:prstGeom>
        </p:spPr>
      </p:pic>
    </p:spTree>
    <p:extLst>
      <p:ext uri="{BB962C8B-B14F-4D97-AF65-F5344CB8AC3E}">
        <p14:creationId xmlns:p14="http://schemas.microsoft.com/office/powerpoint/2010/main" val="7316655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0"/>
            <a:ext cx="10515600" cy="1021543"/>
          </a:xfrm>
        </p:spPr>
        <p:txBody>
          <a:bodyPr/>
          <a:lstStyle/>
          <a:p>
            <a:r>
              <a:rPr lang="zh-CN" altLang="en-US" dirty="0"/>
              <a:t>模块设计</a:t>
            </a:r>
            <a:r>
              <a:rPr lang="en-US" altLang="zh-CN" dirty="0"/>
              <a:t>—VDM</a:t>
            </a:r>
            <a:r>
              <a:rPr lang="zh-CN" altLang="en-US" dirty="0"/>
              <a:t>构建阶段</a:t>
            </a:r>
            <a:r>
              <a:rPr lang="en-US" altLang="zh-CN" dirty="0"/>
              <a:t>—</a:t>
            </a:r>
            <a:r>
              <a:rPr lang="zh-CN" altLang="en-US" dirty="0"/>
              <a:t>验证器</a:t>
            </a:r>
          </a:p>
        </p:txBody>
      </p:sp>
      <p:sp>
        <p:nvSpPr>
          <p:cNvPr id="4" name="文本框 3">
            <a:extLst>
              <a:ext uri="{FF2B5EF4-FFF2-40B4-BE49-F238E27FC236}">
                <a16:creationId xmlns:a16="http://schemas.microsoft.com/office/drawing/2014/main" id="{5DF2DE69-7C54-F8C2-EBF9-F937E9B38F77}"/>
              </a:ext>
            </a:extLst>
          </p:cNvPr>
          <p:cNvSpPr txBox="1"/>
          <p:nvPr/>
        </p:nvSpPr>
        <p:spPr>
          <a:xfrm>
            <a:off x="838200" y="1003177"/>
            <a:ext cx="10896600" cy="581057"/>
          </a:xfrm>
          <a:prstGeom prst="rect">
            <a:avLst/>
          </a:prstGeom>
          <a:noFill/>
        </p:spPr>
        <p:txBody>
          <a:bodyPr wrap="square" rtlCol="0">
            <a:spAutoFit/>
          </a:bodyPr>
          <a:lstStyle/>
          <a:p>
            <a:pPr marL="457200" indent="-457200">
              <a:lnSpc>
                <a:spcPct val="150000"/>
              </a:lnSpc>
              <a:buFont typeface="Wingdings" pitchFamily="2" charset="2"/>
              <a:buChar char="p"/>
            </a:pPr>
            <a:r>
              <a:rPr kumimoji="1" lang="zh-CN" altLang="en-US" sz="2400" b="1" dirty="0">
                <a:latin typeface="+mn-ea"/>
                <a:cs typeface="Times New Roman" panose="02020603050405020304" pitchFamily="18" charset="0"/>
              </a:rPr>
              <a:t>命令级校验（形式语法校验）</a:t>
            </a:r>
            <a:endParaRPr lang="en-US" altLang="zh-CN" sz="2400" dirty="0">
              <a:latin typeface="+mn-ea"/>
              <a:cs typeface="Times New Roman" panose="02020603050405020304" pitchFamily="18" charset="0"/>
            </a:endParaRPr>
          </a:p>
        </p:txBody>
      </p:sp>
      <p:sp>
        <p:nvSpPr>
          <p:cNvPr id="16" name="文本框 15">
            <a:extLst>
              <a:ext uri="{FF2B5EF4-FFF2-40B4-BE49-F238E27FC236}">
                <a16:creationId xmlns:a16="http://schemas.microsoft.com/office/drawing/2014/main" id="{0A4D1436-FF2B-B380-CF20-0CF2BF2B0439}"/>
              </a:ext>
            </a:extLst>
          </p:cNvPr>
          <p:cNvSpPr txBox="1"/>
          <p:nvPr/>
        </p:nvSpPr>
        <p:spPr>
          <a:xfrm>
            <a:off x="838200" y="1584234"/>
            <a:ext cx="11049000" cy="1688411"/>
          </a:xfrm>
          <a:prstGeom prst="rect">
            <a:avLst/>
          </a:prstGeom>
          <a:noFill/>
        </p:spPr>
        <p:txBody>
          <a:bodyPr wrap="square">
            <a:spAutoFit/>
          </a:bodyPr>
          <a:lstStyle/>
          <a:p>
            <a:pPr marL="285750" indent="-285750">
              <a:lnSpc>
                <a:spcPct val="150000"/>
              </a:lnSpc>
              <a:buFont typeface="Wingdings" pitchFamily="2" charset="2"/>
              <a:buChar char="Ø"/>
            </a:pPr>
            <a:r>
              <a:rPr kumimoji="1" lang="zh-CN" altLang="en-US" sz="2400" dirty="0"/>
              <a:t>进行形式语法校验 </a:t>
            </a:r>
            <a:r>
              <a:rPr kumimoji="1" lang="en-US" altLang="zh-CN" sz="2400" dirty="0"/>
              <a:t>CLI</a:t>
            </a:r>
            <a:r>
              <a:rPr kumimoji="1" lang="zh-CN" altLang="en-US" sz="2400" dirty="0"/>
              <a:t> 命令；</a:t>
            </a:r>
            <a:endParaRPr kumimoji="1" lang="en-US" altLang="zh-CN" sz="2400" dirty="0"/>
          </a:p>
          <a:p>
            <a:pPr marL="285750" indent="-285750">
              <a:lnSpc>
                <a:spcPct val="150000"/>
              </a:lnSpc>
              <a:buFont typeface="Wingdings" pitchFamily="2" charset="2"/>
              <a:buChar char="Ø"/>
            </a:pPr>
            <a:r>
              <a:rPr kumimoji="1" lang="zh-CN" altLang="en-US" sz="2400" dirty="0"/>
              <a:t>将配置手册中的表达等效转换为</a:t>
            </a:r>
            <a:r>
              <a:rPr kumimoji="1" lang="en-US" altLang="zh-CN" sz="2400" dirty="0"/>
              <a:t>BNF</a:t>
            </a:r>
            <a:r>
              <a:rPr kumimoji="1" lang="zh-CN" altLang="en-US" sz="2400" dirty="0"/>
              <a:t>形式，通过生成工具得到语法解析器；</a:t>
            </a:r>
            <a:endParaRPr kumimoji="1" lang="en-US" altLang="zh-CN" sz="2400" dirty="0"/>
          </a:p>
          <a:p>
            <a:pPr marL="285750" indent="-285750">
              <a:lnSpc>
                <a:spcPct val="150000"/>
              </a:lnSpc>
              <a:buFont typeface="Wingdings" pitchFamily="2" charset="2"/>
              <a:buChar char="Ø"/>
            </a:pPr>
            <a:r>
              <a:rPr kumimoji="1" lang="zh-CN" altLang="en-US" sz="2400" dirty="0"/>
              <a:t>语法解析器对配置语料进行自动化校验，并返回问题片段交予专家；</a:t>
            </a:r>
          </a:p>
        </p:txBody>
      </p:sp>
      <p:pic>
        <p:nvPicPr>
          <p:cNvPr id="17" name="image5.jpeg">
            <a:extLst>
              <a:ext uri="{FF2B5EF4-FFF2-40B4-BE49-F238E27FC236}">
                <a16:creationId xmlns:a16="http://schemas.microsoft.com/office/drawing/2014/main" id="{76999157-F6A5-22BF-CFA1-4759E52963B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4020" y="3429000"/>
            <a:ext cx="5591859" cy="2075329"/>
          </a:xfrm>
          <a:prstGeom prst="rect">
            <a:avLst/>
          </a:prstGeom>
        </p:spPr>
      </p:pic>
      <p:pic>
        <p:nvPicPr>
          <p:cNvPr id="18" name="image6.jpeg">
            <a:extLst>
              <a:ext uri="{FF2B5EF4-FFF2-40B4-BE49-F238E27FC236}">
                <a16:creationId xmlns:a16="http://schemas.microsoft.com/office/drawing/2014/main" id="{63CD0029-236E-505E-42D0-B31085847E1A}"/>
              </a:ext>
            </a:extLst>
          </p:cNvPr>
          <p:cNvPicPr>
            <a:picLocks noChangeAspect="1"/>
          </p:cNvPicPr>
          <p:nvPr/>
        </p:nvPicPr>
        <p:blipFill>
          <a:blip r:embed="rId4" cstate="print"/>
          <a:stretch>
            <a:fillRect/>
          </a:stretch>
        </p:blipFill>
        <p:spPr>
          <a:xfrm>
            <a:off x="5975879" y="3835336"/>
            <a:ext cx="5911321" cy="1627131"/>
          </a:xfrm>
          <a:prstGeom prst="rect">
            <a:avLst/>
          </a:prstGeom>
        </p:spPr>
      </p:pic>
      <p:sp>
        <p:nvSpPr>
          <p:cNvPr id="19" name="文本框 18">
            <a:extLst>
              <a:ext uri="{FF2B5EF4-FFF2-40B4-BE49-F238E27FC236}">
                <a16:creationId xmlns:a16="http://schemas.microsoft.com/office/drawing/2014/main" id="{C835B737-9E1C-01DE-8824-67159282B32F}"/>
              </a:ext>
            </a:extLst>
          </p:cNvPr>
          <p:cNvSpPr txBox="1"/>
          <p:nvPr/>
        </p:nvSpPr>
        <p:spPr>
          <a:xfrm>
            <a:off x="1027953" y="5660684"/>
            <a:ext cx="3302000" cy="369332"/>
          </a:xfrm>
          <a:prstGeom prst="rect">
            <a:avLst/>
          </a:prstGeom>
          <a:noFill/>
        </p:spPr>
        <p:txBody>
          <a:bodyPr wrap="square">
            <a:spAutoFit/>
          </a:bodyPr>
          <a:lstStyle/>
          <a:p>
            <a:r>
              <a:rPr lang="en-US" altLang="zh-CN" sz="1800" dirty="0">
                <a:effectLst/>
                <a:latin typeface="+mn-ea"/>
              </a:rPr>
              <a:t>Cisco</a:t>
            </a:r>
            <a:r>
              <a:rPr lang="zh-CN" altLang="zh-CN" sz="1800" dirty="0">
                <a:effectLst/>
                <a:latin typeface="+mn-ea"/>
                <a:cs typeface="Times New Roman" panose="02020603050405020304" pitchFamily="18" charset="0"/>
              </a:rPr>
              <a:t>用户手册中的命令行惯例</a:t>
            </a:r>
            <a:r>
              <a:rPr lang="zh-CN" altLang="zh-CN" dirty="0">
                <a:effectLst/>
                <a:latin typeface="+mn-ea"/>
              </a:rPr>
              <a:t> </a:t>
            </a:r>
            <a:endParaRPr lang="zh-CN" altLang="en-US" dirty="0">
              <a:latin typeface="+mn-ea"/>
            </a:endParaRPr>
          </a:p>
        </p:txBody>
      </p:sp>
      <p:sp>
        <p:nvSpPr>
          <p:cNvPr id="20" name="文本框 19">
            <a:extLst>
              <a:ext uri="{FF2B5EF4-FFF2-40B4-BE49-F238E27FC236}">
                <a16:creationId xmlns:a16="http://schemas.microsoft.com/office/drawing/2014/main" id="{6C9AAA23-5F80-5A9D-7470-99050796F8C9}"/>
              </a:ext>
            </a:extLst>
          </p:cNvPr>
          <p:cNvSpPr txBox="1"/>
          <p:nvPr/>
        </p:nvSpPr>
        <p:spPr>
          <a:xfrm>
            <a:off x="7414088" y="5660684"/>
            <a:ext cx="3034901" cy="369332"/>
          </a:xfrm>
          <a:prstGeom prst="rect">
            <a:avLst/>
          </a:prstGeom>
          <a:noFill/>
        </p:spPr>
        <p:txBody>
          <a:bodyPr wrap="square">
            <a:spAutoFit/>
          </a:bodyPr>
          <a:lstStyle/>
          <a:p>
            <a:r>
              <a:rPr lang="zh-CN" altLang="zh-CN" sz="1800" dirty="0">
                <a:effectLst/>
                <a:latin typeface="+mn-ea"/>
                <a:cs typeface="Times New Roman" panose="02020603050405020304" pitchFamily="18" charset="0"/>
              </a:rPr>
              <a:t>语法解析器生成的代码片段</a:t>
            </a:r>
            <a:r>
              <a:rPr lang="zh-CN" altLang="zh-CN" dirty="0">
                <a:effectLst/>
                <a:latin typeface="+mn-ea"/>
              </a:rPr>
              <a:t> </a:t>
            </a:r>
            <a:endParaRPr lang="zh-CN" altLang="en-US" dirty="0">
              <a:latin typeface="+mn-ea"/>
            </a:endParaRPr>
          </a:p>
        </p:txBody>
      </p:sp>
    </p:spTree>
    <p:extLst>
      <p:ext uri="{BB962C8B-B14F-4D97-AF65-F5344CB8AC3E}">
        <p14:creationId xmlns:p14="http://schemas.microsoft.com/office/powerpoint/2010/main" val="33662583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0"/>
            <a:ext cx="10515600" cy="1021543"/>
          </a:xfrm>
        </p:spPr>
        <p:txBody>
          <a:bodyPr/>
          <a:lstStyle/>
          <a:p>
            <a:r>
              <a:rPr lang="zh-CN" altLang="en-US" dirty="0"/>
              <a:t>模块设计</a:t>
            </a:r>
            <a:r>
              <a:rPr lang="en-US" altLang="zh-CN" dirty="0"/>
              <a:t>—VDM</a:t>
            </a:r>
            <a:r>
              <a:rPr lang="zh-CN" altLang="en-US" dirty="0"/>
              <a:t>构建阶段</a:t>
            </a:r>
            <a:r>
              <a:rPr lang="en-US" altLang="zh-CN" dirty="0"/>
              <a:t>—</a:t>
            </a:r>
            <a:r>
              <a:rPr lang="zh-CN" altLang="en-US" dirty="0"/>
              <a:t>验证器</a:t>
            </a:r>
          </a:p>
        </p:txBody>
      </p:sp>
      <p:sp>
        <p:nvSpPr>
          <p:cNvPr id="4" name="文本框 3">
            <a:extLst>
              <a:ext uri="{FF2B5EF4-FFF2-40B4-BE49-F238E27FC236}">
                <a16:creationId xmlns:a16="http://schemas.microsoft.com/office/drawing/2014/main" id="{5DF2DE69-7C54-F8C2-EBF9-F937E9B38F77}"/>
              </a:ext>
            </a:extLst>
          </p:cNvPr>
          <p:cNvSpPr txBox="1"/>
          <p:nvPr/>
        </p:nvSpPr>
        <p:spPr>
          <a:xfrm>
            <a:off x="838200" y="1003177"/>
            <a:ext cx="10896600" cy="581057"/>
          </a:xfrm>
          <a:prstGeom prst="rect">
            <a:avLst/>
          </a:prstGeom>
          <a:noFill/>
        </p:spPr>
        <p:txBody>
          <a:bodyPr wrap="square" rtlCol="0">
            <a:spAutoFit/>
          </a:bodyPr>
          <a:lstStyle/>
          <a:p>
            <a:pPr marL="457200" indent="-457200">
              <a:lnSpc>
                <a:spcPct val="150000"/>
              </a:lnSpc>
              <a:buFont typeface="Wingdings" pitchFamily="2" charset="2"/>
              <a:buChar char="p"/>
            </a:pPr>
            <a:r>
              <a:rPr kumimoji="1" lang="zh-CN" altLang="en-US" sz="2400" b="1" dirty="0">
                <a:latin typeface="+mn-ea"/>
                <a:cs typeface="Times New Roman" panose="02020603050405020304" pitchFamily="18" charset="0"/>
              </a:rPr>
              <a:t>命令互关系级校验（模型层次结构校验）</a:t>
            </a:r>
            <a:endParaRPr lang="en-US" altLang="zh-CN" sz="2400" dirty="0">
              <a:latin typeface="+mn-ea"/>
              <a:cs typeface="Times New Roman" panose="02020603050405020304" pitchFamily="18" charset="0"/>
            </a:endParaRPr>
          </a:p>
        </p:txBody>
      </p:sp>
      <p:sp>
        <p:nvSpPr>
          <p:cNvPr id="16" name="文本框 15">
            <a:extLst>
              <a:ext uri="{FF2B5EF4-FFF2-40B4-BE49-F238E27FC236}">
                <a16:creationId xmlns:a16="http://schemas.microsoft.com/office/drawing/2014/main" id="{0A4D1436-FF2B-B380-CF20-0CF2BF2B0439}"/>
              </a:ext>
            </a:extLst>
          </p:cNvPr>
          <p:cNvSpPr txBox="1"/>
          <p:nvPr/>
        </p:nvSpPr>
        <p:spPr>
          <a:xfrm>
            <a:off x="838200" y="1584234"/>
            <a:ext cx="11049000" cy="1688411"/>
          </a:xfrm>
          <a:prstGeom prst="rect">
            <a:avLst/>
          </a:prstGeom>
          <a:noFill/>
        </p:spPr>
        <p:txBody>
          <a:bodyPr wrap="square">
            <a:spAutoFit/>
          </a:bodyPr>
          <a:lstStyle/>
          <a:p>
            <a:pPr marL="342900" indent="-342900">
              <a:lnSpc>
                <a:spcPct val="150000"/>
              </a:lnSpc>
              <a:buFont typeface="Wingdings" pitchFamily="2" charset="2"/>
              <a:buChar char="Ø"/>
            </a:pPr>
            <a:r>
              <a:rPr kumimoji="1" lang="zh-CN" altLang="zh-CN" sz="2400" dirty="0"/>
              <a:t>通过配置实例和配置模版的匹配 </a:t>
            </a:r>
            <a:r>
              <a:rPr kumimoji="1" lang="zh-CN" altLang="en-US" sz="2400" dirty="0"/>
              <a:t>样例，</a:t>
            </a:r>
            <a:r>
              <a:rPr kumimoji="1" lang="zh-CN" altLang="zh-CN" sz="2400" dirty="0"/>
              <a:t>推导出配置命令模版之间的层级关系 </a:t>
            </a:r>
            <a:r>
              <a:rPr kumimoji="1" lang="zh-CN" altLang="en-US" sz="2400" dirty="0"/>
              <a:t>；</a:t>
            </a:r>
            <a:endParaRPr kumimoji="1" lang="en-US" altLang="zh-CN" sz="2400" dirty="0"/>
          </a:p>
          <a:p>
            <a:pPr marL="342900" indent="-342900">
              <a:lnSpc>
                <a:spcPct val="150000"/>
              </a:lnSpc>
              <a:buFont typeface="Wingdings" pitchFamily="2" charset="2"/>
              <a:buChar char="Ø"/>
            </a:pPr>
            <a:r>
              <a:rPr kumimoji="1" lang="en-US" altLang="zh-CN" sz="2400" dirty="0"/>
              <a:t>CLI</a:t>
            </a:r>
            <a:r>
              <a:rPr kumimoji="1" lang="zh-CN" altLang="en-US" sz="2400" dirty="0"/>
              <a:t> 图模型方法（</a:t>
            </a:r>
            <a:r>
              <a:rPr kumimoji="1" lang="en-US" altLang="zh-CN" sz="2400" dirty="0"/>
              <a:t>CGM</a:t>
            </a:r>
            <a:r>
              <a:rPr kumimoji="1" lang="zh-CN" altLang="en-US" sz="2400" dirty="0"/>
              <a:t>）确定 </a:t>
            </a:r>
            <a:r>
              <a:rPr kumimoji="1" lang="en-US" altLang="zh-CN" sz="2400" dirty="0"/>
              <a:t>CLI</a:t>
            </a:r>
            <a:r>
              <a:rPr kumimoji="1" lang="zh-CN" altLang="en-US" sz="2400" dirty="0"/>
              <a:t> 实例是否与 </a:t>
            </a:r>
            <a:r>
              <a:rPr kumimoji="1" lang="en-US" altLang="zh-CN" sz="2400" dirty="0"/>
              <a:t>CLI</a:t>
            </a:r>
            <a:r>
              <a:rPr kumimoji="1" lang="zh-CN" altLang="en-US" sz="2400" dirty="0"/>
              <a:t> 命令模板匹配；</a:t>
            </a:r>
            <a:endParaRPr kumimoji="1" lang="en-US" altLang="zh-CN" sz="2400" dirty="0"/>
          </a:p>
          <a:p>
            <a:pPr marL="342900" indent="-342900">
              <a:lnSpc>
                <a:spcPct val="150000"/>
              </a:lnSpc>
              <a:buFont typeface="Wingdings" pitchFamily="2" charset="2"/>
              <a:buChar char="Ø"/>
            </a:pPr>
            <a:r>
              <a:rPr kumimoji="1" lang="en-US" altLang="zh-CN" sz="2400" dirty="0"/>
              <a:t>CLI</a:t>
            </a:r>
            <a:r>
              <a:rPr kumimoji="1" lang="zh-CN" altLang="en-US" sz="2400" dirty="0"/>
              <a:t> </a:t>
            </a:r>
            <a:r>
              <a:rPr kumimoji="1" lang="zh-CN" altLang="zh-CN" sz="2400" dirty="0"/>
              <a:t>模板匹配算法</a:t>
            </a:r>
            <a:r>
              <a:rPr kumimoji="1" lang="zh-CN" altLang="en-US" sz="2400" dirty="0"/>
              <a:t>（</a:t>
            </a:r>
            <a:r>
              <a:rPr kumimoji="1" lang="en-US" altLang="zh-CN" sz="2400" dirty="0"/>
              <a:t>CITM</a:t>
            </a:r>
            <a:r>
              <a:rPr kumimoji="1" lang="zh-CN" altLang="en-US" sz="2400" dirty="0"/>
              <a:t>）通过广度优先搜索</a:t>
            </a:r>
            <a:r>
              <a:rPr lang="zh-CN" altLang="zh-CN" sz="2400" dirty="0">
                <a:effectLst/>
                <a:latin typeface="+mn-ea"/>
                <a:cs typeface="Times New Roman" panose="02020603050405020304" pitchFamily="18" charset="0"/>
              </a:rPr>
              <a:t>潜在候选元素进行匹配验证</a:t>
            </a:r>
            <a:r>
              <a:rPr lang="zh-CN" altLang="en-US" sz="2400" dirty="0">
                <a:effectLst/>
                <a:latin typeface="+mn-ea"/>
                <a:cs typeface="Times New Roman" panose="02020603050405020304" pitchFamily="18" charset="0"/>
              </a:rPr>
              <a:t>；</a:t>
            </a:r>
            <a:r>
              <a:rPr lang="zh-CN" altLang="zh-CN" sz="2400" dirty="0">
                <a:effectLst/>
                <a:latin typeface="+mn-ea"/>
              </a:rPr>
              <a:t> </a:t>
            </a:r>
            <a:endParaRPr kumimoji="1" lang="en-US" altLang="zh-CN" sz="2400" dirty="0">
              <a:latin typeface="+mn-ea"/>
            </a:endParaRPr>
          </a:p>
        </p:txBody>
      </p:sp>
      <p:pic>
        <p:nvPicPr>
          <p:cNvPr id="5" name="image4.jpeg">
            <a:extLst>
              <a:ext uri="{FF2B5EF4-FFF2-40B4-BE49-F238E27FC236}">
                <a16:creationId xmlns:a16="http://schemas.microsoft.com/office/drawing/2014/main" id="{282ABB58-31C3-E59D-B148-3DA5D3CB511B}"/>
              </a:ext>
            </a:extLst>
          </p:cNvPr>
          <p:cNvPicPr>
            <a:picLocks noChangeAspect="1"/>
          </p:cNvPicPr>
          <p:nvPr/>
        </p:nvPicPr>
        <p:blipFill>
          <a:blip r:embed="rId3" cstate="print"/>
          <a:stretch>
            <a:fillRect/>
          </a:stretch>
        </p:blipFill>
        <p:spPr>
          <a:xfrm>
            <a:off x="1430711" y="3585356"/>
            <a:ext cx="8254220" cy="1829326"/>
          </a:xfrm>
          <a:prstGeom prst="rect">
            <a:avLst/>
          </a:prstGeom>
        </p:spPr>
      </p:pic>
      <p:sp>
        <p:nvSpPr>
          <p:cNvPr id="6" name="左中括号 5">
            <a:extLst>
              <a:ext uri="{FF2B5EF4-FFF2-40B4-BE49-F238E27FC236}">
                <a16:creationId xmlns:a16="http://schemas.microsoft.com/office/drawing/2014/main" id="{36A9197E-930D-4061-BF19-5545B51C95B9}"/>
              </a:ext>
            </a:extLst>
          </p:cNvPr>
          <p:cNvSpPr/>
          <p:nvPr/>
        </p:nvSpPr>
        <p:spPr>
          <a:xfrm rot="16200000">
            <a:off x="4231626" y="3835071"/>
            <a:ext cx="178722" cy="3550026"/>
          </a:xfrm>
          <a:prstGeom prst="leftBracket">
            <a:avLst>
              <a:gd name="adj" fmla="val 114561"/>
            </a:avLst>
          </a:prstGeom>
          <a:ln w="38100">
            <a:solidFill>
              <a:srgbClr val="AE132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7" name="左中括号 6">
            <a:extLst>
              <a:ext uri="{FF2B5EF4-FFF2-40B4-BE49-F238E27FC236}">
                <a16:creationId xmlns:a16="http://schemas.microsoft.com/office/drawing/2014/main" id="{CB12A3C3-8385-52F7-411C-C841936A50D2}"/>
              </a:ext>
            </a:extLst>
          </p:cNvPr>
          <p:cNvSpPr/>
          <p:nvPr/>
        </p:nvSpPr>
        <p:spPr>
          <a:xfrm rot="16200000">
            <a:off x="7648474" y="4497165"/>
            <a:ext cx="185096" cy="2232214"/>
          </a:xfrm>
          <a:prstGeom prst="leftBracket">
            <a:avLst>
              <a:gd name="adj" fmla="val 114561"/>
            </a:avLst>
          </a:prstGeom>
          <a:ln w="38100">
            <a:solidFill>
              <a:srgbClr val="AE132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8" name="文本框 7">
            <a:extLst>
              <a:ext uri="{FF2B5EF4-FFF2-40B4-BE49-F238E27FC236}">
                <a16:creationId xmlns:a16="http://schemas.microsoft.com/office/drawing/2014/main" id="{002A8B47-31C4-4DBB-A7BD-E289317DD407}"/>
              </a:ext>
            </a:extLst>
          </p:cNvPr>
          <p:cNvSpPr txBox="1"/>
          <p:nvPr/>
        </p:nvSpPr>
        <p:spPr>
          <a:xfrm>
            <a:off x="3608065" y="5727393"/>
            <a:ext cx="1425844" cy="400110"/>
          </a:xfrm>
          <a:prstGeom prst="rect">
            <a:avLst/>
          </a:prstGeom>
          <a:noFill/>
        </p:spPr>
        <p:txBody>
          <a:bodyPr wrap="square" rtlCol="0">
            <a:spAutoFit/>
          </a:bodyPr>
          <a:lstStyle/>
          <a:p>
            <a:pPr algn="ctr"/>
            <a:r>
              <a:rPr kumimoji="1" lang="en-US" altLang="zh-CN" sz="2000" b="1" dirty="0">
                <a:solidFill>
                  <a:srgbClr val="C00000"/>
                </a:solidFill>
                <a:latin typeface="+mn-ea"/>
              </a:rPr>
              <a:t>CGM</a:t>
            </a:r>
            <a:endParaRPr kumimoji="1" lang="zh-CN" altLang="en-US" sz="2000" b="1" dirty="0">
              <a:solidFill>
                <a:srgbClr val="C00000"/>
              </a:solidFill>
              <a:latin typeface="+mn-ea"/>
            </a:endParaRPr>
          </a:p>
        </p:txBody>
      </p:sp>
      <p:sp>
        <p:nvSpPr>
          <p:cNvPr id="9" name="文本框 8">
            <a:extLst>
              <a:ext uri="{FF2B5EF4-FFF2-40B4-BE49-F238E27FC236}">
                <a16:creationId xmlns:a16="http://schemas.microsoft.com/office/drawing/2014/main" id="{8D358B91-7C3F-7607-18E2-AFC902D9135D}"/>
              </a:ext>
            </a:extLst>
          </p:cNvPr>
          <p:cNvSpPr txBox="1"/>
          <p:nvPr/>
        </p:nvSpPr>
        <p:spPr>
          <a:xfrm>
            <a:off x="7028100" y="5734980"/>
            <a:ext cx="1425844" cy="400110"/>
          </a:xfrm>
          <a:prstGeom prst="rect">
            <a:avLst/>
          </a:prstGeom>
          <a:noFill/>
        </p:spPr>
        <p:txBody>
          <a:bodyPr wrap="square" rtlCol="0">
            <a:spAutoFit/>
          </a:bodyPr>
          <a:lstStyle/>
          <a:p>
            <a:pPr algn="ctr"/>
            <a:r>
              <a:rPr kumimoji="1" lang="en-US" altLang="zh-CN" sz="2000" b="1" dirty="0">
                <a:solidFill>
                  <a:srgbClr val="C00000"/>
                </a:solidFill>
                <a:latin typeface="+mn-ea"/>
              </a:rPr>
              <a:t>CITM</a:t>
            </a:r>
            <a:endParaRPr kumimoji="1" lang="zh-CN" altLang="en-US" sz="2000" b="1" dirty="0">
              <a:solidFill>
                <a:srgbClr val="C00000"/>
              </a:solidFill>
              <a:latin typeface="+mn-ea"/>
            </a:endParaRPr>
          </a:p>
        </p:txBody>
      </p:sp>
    </p:spTree>
    <p:extLst>
      <p:ext uri="{BB962C8B-B14F-4D97-AF65-F5344CB8AC3E}">
        <p14:creationId xmlns:p14="http://schemas.microsoft.com/office/powerpoint/2010/main" val="888876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0"/>
            <a:ext cx="10515600" cy="1021543"/>
          </a:xfrm>
        </p:spPr>
        <p:txBody>
          <a:bodyPr/>
          <a:lstStyle/>
          <a:p>
            <a:r>
              <a:rPr lang="zh-CN" altLang="en-US" dirty="0"/>
              <a:t>模块设计</a:t>
            </a:r>
            <a:r>
              <a:rPr lang="en-US" altLang="zh-CN" dirty="0"/>
              <a:t>—VDM</a:t>
            </a:r>
            <a:r>
              <a:rPr lang="zh-CN" altLang="en-US" dirty="0"/>
              <a:t>构建阶段</a:t>
            </a:r>
            <a:r>
              <a:rPr lang="en-US" altLang="zh-CN" dirty="0"/>
              <a:t>—</a:t>
            </a:r>
            <a:r>
              <a:rPr lang="zh-CN" altLang="en-US" dirty="0"/>
              <a:t>验证器</a:t>
            </a:r>
          </a:p>
        </p:txBody>
      </p:sp>
      <p:sp>
        <p:nvSpPr>
          <p:cNvPr id="4" name="文本框 3">
            <a:extLst>
              <a:ext uri="{FF2B5EF4-FFF2-40B4-BE49-F238E27FC236}">
                <a16:creationId xmlns:a16="http://schemas.microsoft.com/office/drawing/2014/main" id="{5DF2DE69-7C54-F8C2-EBF9-F937E9B38F77}"/>
              </a:ext>
            </a:extLst>
          </p:cNvPr>
          <p:cNvSpPr txBox="1"/>
          <p:nvPr/>
        </p:nvSpPr>
        <p:spPr>
          <a:xfrm>
            <a:off x="838200" y="1003177"/>
            <a:ext cx="10896600" cy="581057"/>
          </a:xfrm>
          <a:prstGeom prst="rect">
            <a:avLst/>
          </a:prstGeom>
          <a:noFill/>
        </p:spPr>
        <p:txBody>
          <a:bodyPr wrap="square" rtlCol="0">
            <a:spAutoFit/>
          </a:bodyPr>
          <a:lstStyle/>
          <a:p>
            <a:pPr marL="457200" indent="-457200">
              <a:lnSpc>
                <a:spcPct val="150000"/>
              </a:lnSpc>
              <a:buFont typeface="Wingdings" pitchFamily="2" charset="2"/>
              <a:buChar char="p"/>
            </a:pPr>
            <a:r>
              <a:rPr kumimoji="1" lang="zh-CN" altLang="en-US" sz="2400" b="1" dirty="0">
                <a:latin typeface="+mn-ea"/>
                <a:cs typeface="Times New Roman" panose="02020603050405020304" pitchFamily="18" charset="0"/>
              </a:rPr>
              <a:t>命令片段级校验（经验配置校验）</a:t>
            </a:r>
            <a:endParaRPr lang="en-US" altLang="zh-CN" sz="2400" dirty="0">
              <a:latin typeface="+mn-ea"/>
              <a:cs typeface="Times New Roman" panose="02020603050405020304" pitchFamily="18" charset="0"/>
            </a:endParaRPr>
          </a:p>
        </p:txBody>
      </p:sp>
      <p:sp>
        <p:nvSpPr>
          <p:cNvPr id="16" name="文本框 15">
            <a:extLst>
              <a:ext uri="{FF2B5EF4-FFF2-40B4-BE49-F238E27FC236}">
                <a16:creationId xmlns:a16="http://schemas.microsoft.com/office/drawing/2014/main" id="{0A4D1436-FF2B-B380-CF20-0CF2BF2B0439}"/>
              </a:ext>
            </a:extLst>
          </p:cNvPr>
          <p:cNvSpPr txBox="1"/>
          <p:nvPr/>
        </p:nvSpPr>
        <p:spPr>
          <a:xfrm>
            <a:off x="838200" y="1584234"/>
            <a:ext cx="11049000" cy="1688411"/>
          </a:xfrm>
          <a:prstGeom prst="rect">
            <a:avLst/>
          </a:prstGeom>
          <a:noFill/>
        </p:spPr>
        <p:txBody>
          <a:bodyPr wrap="square">
            <a:spAutoFit/>
          </a:bodyPr>
          <a:lstStyle/>
          <a:p>
            <a:pPr marL="342900" indent="-342900">
              <a:lnSpc>
                <a:spcPct val="150000"/>
              </a:lnSpc>
              <a:buFont typeface="Wingdings" pitchFamily="2" charset="2"/>
              <a:buChar char="Ø"/>
            </a:pPr>
            <a:r>
              <a:rPr lang="zh-CN" altLang="zh-CN" sz="2400" dirty="0">
                <a:effectLst/>
                <a:latin typeface="+mn-ea"/>
                <a:cs typeface="Times New Roman" panose="02020603050405020304" pitchFamily="18" charset="0"/>
              </a:rPr>
              <a:t>进一步利用经验配置文件，对设备配置模型进行校验</a:t>
            </a:r>
            <a:r>
              <a:rPr lang="zh-CN" altLang="zh-CN" sz="2400" dirty="0">
                <a:effectLst/>
                <a:latin typeface="+mn-ea"/>
              </a:rPr>
              <a:t> </a:t>
            </a:r>
            <a:r>
              <a:rPr kumimoji="1" lang="zh-CN" altLang="en-US" sz="2400" dirty="0">
                <a:latin typeface="+mn-ea"/>
              </a:rPr>
              <a:t>；</a:t>
            </a:r>
            <a:endParaRPr kumimoji="1" lang="en-US" altLang="zh-CN" sz="2400" dirty="0">
              <a:latin typeface="+mn-ea"/>
            </a:endParaRPr>
          </a:p>
          <a:p>
            <a:pPr marL="342900" indent="-342900">
              <a:lnSpc>
                <a:spcPct val="150000"/>
              </a:lnSpc>
              <a:buFont typeface="Wingdings" pitchFamily="2" charset="2"/>
              <a:buChar char="Ø"/>
            </a:pPr>
            <a:r>
              <a:rPr lang="zh-CN" altLang="zh-CN" sz="2400" dirty="0">
                <a:effectLst/>
                <a:latin typeface="+mn-ea"/>
                <a:cs typeface="Times New Roman" panose="02020603050405020304" pitchFamily="18" charset="0"/>
              </a:rPr>
              <a:t>检查匹配的模板及其父</a:t>
            </a:r>
            <a:r>
              <a:rPr lang="zh-CN" altLang="en-US" sz="2400" dirty="0">
                <a:effectLst/>
                <a:latin typeface="+mn-ea"/>
                <a:cs typeface="Times New Roman" panose="02020603050405020304" pitchFamily="18" charset="0"/>
              </a:rPr>
              <a:t> </a:t>
            </a:r>
            <a:r>
              <a:rPr lang="en-US" altLang="zh-CN" sz="2400" dirty="0">
                <a:effectLst/>
                <a:latin typeface="+mn-ea"/>
              </a:rPr>
              <a:t>CLI</a:t>
            </a:r>
            <a:r>
              <a:rPr lang="zh-CN" altLang="en-US" sz="2400" dirty="0">
                <a:effectLst/>
                <a:latin typeface="+mn-ea"/>
              </a:rPr>
              <a:t> </a:t>
            </a:r>
            <a:r>
              <a:rPr lang="zh-CN" altLang="zh-CN" sz="2400" dirty="0">
                <a:effectLst/>
                <a:latin typeface="+mn-ea"/>
                <a:cs typeface="Times New Roman" panose="02020603050405020304" pitchFamily="18" charset="0"/>
              </a:rPr>
              <a:t>实例的模板是否在</a:t>
            </a:r>
            <a:r>
              <a:rPr lang="en-US" altLang="zh-CN" sz="2400" dirty="0">
                <a:effectLst/>
                <a:latin typeface="+mn-ea"/>
              </a:rPr>
              <a:t>CLI</a:t>
            </a:r>
            <a:r>
              <a:rPr lang="zh-CN" altLang="en-US" sz="2400" dirty="0">
                <a:effectLst/>
                <a:latin typeface="+mn-ea"/>
              </a:rPr>
              <a:t> </a:t>
            </a:r>
            <a:r>
              <a:rPr lang="zh-CN" altLang="zh-CN" sz="2400" dirty="0">
                <a:effectLst/>
                <a:latin typeface="+mn-ea"/>
                <a:cs typeface="Times New Roman" panose="02020603050405020304" pitchFamily="18" charset="0"/>
              </a:rPr>
              <a:t>层次结构上形成父子关系</a:t>
            </a:r>
            <a:r>
              <a:rPr lang="zh-CN" altLang="zh-CN" sz="2400" dirty="0">
                <a:effectLst/>
                <a:latin typeface="+mn-ea"/>
              </a:rPr>
              <a:t> </a:t>
            </a:r>
            <a:r>
              <a:rPr lang="zh-CN" altLang="en-US" sz="2400" dirty="0">
                <a:effectLst/>
                <a:latin typeface="+mn-ea"/>
              </a:rPr>
              <a:t>；</a:t>
            </a:r>
            <a:endParaRPr lang="en-US" altLang="zh-CN" sz="2400" dirty="0">
              <a:latin typeface="+mn-ea"/>
            </a:endParaRPr>
          </a:p>
          <a:p>
            <a:pPr marL="342900" indent="-342900">
              <a:lnSpc>
                <a:spcPct val="150000"/>
              </a:lnSpc>
              <a:buFont typeface="Wingdings" pitchFamily="2" charset="2"/>
              <a:buChar char="Ø"/>
            </a:pPr>
            <a:r>
              <a:rPr lang="zh-CN" altLang="zh-CN" sz="2400" dirty="0">
                <a:effectLst/>
                <a:latin typeface="+mn-ea"/>
                <a:cs typeface="Times New Roman" panose="02020603050405020304" pitchFamily="18" charset="0"/>
              </a:rPr>
              <a:t>记录不匹配的</a:t>
            </a:r>
            <a:r>
              <a:rPr lang="zh-CN" altLang="en-US" sz="2400" dirty="0">
                <a:effectLst/>
                <a:latin typeface="+mn-ea"/>
                <a:cs typeface="Times New Roman" panose="02020603050405020304" pitchFamily="18" charset="0"/>
              </a:rPr>
              <a:t> </a:t>
            </a:r>
            <a:r>
              <a:rPr lang="en-US" altLang="zh-CN" sz="2400" dirty="0">
                <a:effectLst/>
                <a:latin typeface="+mn-ea"/>
              </a:rPr>
              <a:t>CLI</a:t>
            </a:r>
            <a:r>
              <a:rPr lang="zh-CN" altLang="en-US" sz="2400" dirty="0">
                <a:effectLst/>
                <a:latin typeface="+mn-ea"/>
              </a:rPr>
              <a:t> </a:t>
            </a:r>
            <a:r>
              <a:rPr lang="zh-CN" altLang="zh-CN" sz="2400" dirty="0">
                <a:effectLst/>
                <a:latin typeface="+mn-ea"/>
                <a:cs typeface="Times New Roman" panose="02020603050405020304" pitchFamily="18" charset="0"/>
              </a:rPr>
              <a:t>实例和原因提交给专家进行审核</a:t>
            </a:r>
            <a:r>
              <a:rPr lang="zh-CN" altLang="zh-CN" sz="2400" dirty="0">
                <a:effectLst/>
                <a:latin typeface="+mn-ea"/>
              </a:rPr>
              <a:t> </a:t>
            </a:r>
            <a:r>
              <a:rPr lang="zh-CN" altLang="en-US" sz="2400" dirty="0">
                <a:effectLst/>
                <a:latin typeface="+mn-ea"/>
              </a:rPr>
              <a:t>；</a:t>
            </a:r>
            <a:endParaRPr kumimoji="1" lang="en-US" altLang="zh-CN" sz="2400" dirty="0">
              <a:latin typeface="+mn-ea"/>
            </a:endParaRPr>
          </a:p>
        </p:txBody>
      </p:sp>
      <p:pic>
        <p:nvPicPr>
          <p:cNvPr id="3" name="image8.png">
            <a:extLst>
              <a:ext uri="{FF2B5EF4-FFF2-40B4-BE49-F238E27FC236}">
                <a16:creationId xmlns:a16="http://schemas.microsoft.com/office/drawing/2014/main" id="{5D7A2F39-6475-8E1D-2E3B-2800632FDC5A}"/>
              </a:ext>
            </a:extLst>
          </p:cNvPr>
          <p:cNvPicPr>
            <a:picLocks noChangeAspect="1"/>
          </p:cNvPicPr>
          <p:nvPr/>
        </p:nvPicPr>
        <p:blipFill>
          <a:blip r:embed="rId3" cstate="print"/>
          <a:stretch>
            <a:fillRect/>
          </a:stretch>
        </p:blipFill>
        <p:spPr>
          <a:xfrm>
            <a:off x="1882588" y="3418599"/>
            <a:ext cx="7028330" cy="2642945"/>
          </a:xfrm>
          <a:prstGeom prst="rect">
            <a:avLst/>
          </a:prstGeom>
        </p:spPr>
      </p:pic>
      <p:sp>
        <p:nvSpPr>
          <p:cNvPr id="11" name="文本框 10">
            <a:extLst>
              <a:ext uri="{FF2B5EF4-FFF2-40B4-BE49-F238E27FC236}">
                <a16:creationId xmlns:a16="http://schemas.microsoft.com/office/drawing/2014/main" id="{2A26C149-8584-0FA0-333A-1189724D97C0}"/>
              </a:ext>
            </a:extLst>
          </p:cNvPr>
          <p:cNvSpPr txBox="1"/>
          <p:nvPr/>
        </p:nvSpPr>
        <p:spPr>
          <a:xfrm>
            <a:off x="3756212" y="6061544"/>
            <a:ext cx="3281082" cy="369332"/>
          </a:xfrm>
          <a:prstGeom prst="rect">
            <a:avLst/>
          </a:prstGeom>
          <a:noFill/>
        </p:spPr>
        <p:txBody>
          <a:bodyPr wrap="square">
            <a:spAutoFit/>
          </a:bodyPr>
          <a:lstStyle/>
          <a:p>
            <a:r>
              <a:rPr lang="zh-CN" altLang="zh-CN" sz="1800" dirty="0">
                <a:effectLst/>
                <a:latin typeface="+mn-ea"/>
                <a:cs typeface="Times New Roman" panose="02020603050405020304" pitchFamily="18" charset="0"/>
              </a:rPr>
              <a:t>根据</a:t>
            </a:r>
            <a:r>
              <a:rPr lang="zh-CN" altLang="en-US" dirty="0">
                <a:latin typeface="+mn-ea"/>
                <a:cs typeface="Times New Roman" panose="02020603050405020304" pitchFamily="18" charset="0"/>
              </a:rPr>
              <a:t>经验</a:t>
            </a:r>
            <a:r>
              <a:rPr lang="zh-CN" altLang="zh-CN" sz="1800" dirty="0">
                <a:effectLst/>
                <a:latin typeface="+mn-ea"/>
                <a:cs typeface="Times New Roman" panose="02020603050405020304" pitchFamily="18" charset="0"/>
              </a:rPr>
              <a:t>设备配置进行验证</a:t>
            </a:r>
            <a:r>
              <a:rPr lang="zh-CN" altLang="zh-CN" dirty="0">
                <a:effectLst/>
                <a:latin typeface="+mn-ea"/>
              </a:rPr>
              <a:t> </a:t>
            </a:r>
            <a:endParaRPr lang="zh-CN" altLang="en-US" dirty="0">
              <a:latin typeface="+mn-ea"/>
            </a:endParaRPr>
          </a:p>
        </p:txBody>
      </p:sp>
    </p:spTree>
    <p:extLst>
      <p:ext uri="{BB962C8B-B14F-4D97-AF65-F5344CB8AC3E}">
        <p14:creationId xmlns:p14="http://schemas.microsoft.com/office/powerpoint/2010/main" val="9438434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0"/>
            <a:ext cx="10515600" cy="1021543"/>
          </a:xfrm>
        </p:spPr>
        <p:txBody>
          <a:bodyPr/>
          <a:lstStyle/>
          <a:p>
            <a:r>
              <a:rPr lang="zh-CN" altLang="en-US" dirty="0"/>
              <a:t>模块设计</a:t>
            </a:r>
            <a:r>
              <a:rPr lang="en-US" altLang="zh-CN" dirty="0"/>
              <a:t>—VDM-UDM</a:t>
            </a:r>
            <a:r>
              <a:rPr lang="zh-CN" altLang="en-US" dirty="0"/>
              <a:t>映射阶段</a:t>
            </a:r>
          </a:p>
        </p:txBody>
      </p:sp>
      <p:sp>
        <p:nvSpPr>
          <p:cNvPr id="4" name="文本框 3">
            <a:extLst>
              <a:ext uri="{FF2B5EF4-FFF2-40B4-BE49-F238E27FC236}">
                <a16:creationId xmlns:a16="http://schemas.microsoft.com/office/drawing/2014/main" id="{E7C212ED-5497-20DB-504A-0C424E151E5F}"/>
              </a:ext>
            </a:extLst>
          </p:cNvPr>
          <p:cNvSpPr txBox="1"/>
          <p:nvPr/>
        </p:nvSpPr>
        <p:spPr>
          <a:xfrm>
            <a:off x="838200" y="1003177"/>
            <a:ext cx="11120718" cy="5013039"/>
          </a:xfrm>
          <a:prstGeom prst="rect">
            <a:avLst/>
          </a:prstGeom>
          <a:noFill/>
        </p:spPr>
        <p:txBody>
          <a:bodyPr wrap="square" rtlCol="0">
            <a:spAutoFit/>
          </a:bodyPr>
          <a:lstStyle/>
          <a:p>
            <a:pPr marL="457200" indent="-457200">
              <a:lnSpc>
                <a:spcPct val="150000"/>
              </a:lnSpc>
              <a:buFont typeface="Wingdings" pitchFamily="2" charset="2"/>
              <a:buChar char="p"/>
            </a:pPr>
            <a:r>
              <a:rPr kumimoji="1" lang="zh-CN" altLang="en-US" sz="2400" b="1" dirty="0">
                <a:latin typeface="+mn-ea"/>
                <a:cs typeface="Times New Roman" panose="02020603050405020304" pitchFamily="18" charset="0"/>
              </a:rPr>
              <a:t>核心思想</a:t>
            </a:r>
            <a:r>
              <a:rPr kumimoji="1" lang="zh-CN" altLang="en-US" sz="2400" dirty="0">
                <a:latin typeface="+mn-ea"/>
                <a:cs typeface="Times New Roman" panose="02020603050405020304" pitchFamily="18" charset="0"/>
              </a:rPr>
              <a:t>：</a:t>
            </a:r>
            <a:r>
              <a:rPr lang="zh-CN" altLang="en-US" sz="2400" i="0" dirty="0">
                <a:solidFill>
                  <a:srgbClr val="121212"/>
                </a:solidFill>
                <a:effectLst/>
                <a:latin typeface="-apple-system"/>
              </a:rPr>
              <a:t>利用自然语言处理领域的最新技术，设计并训练强大的配置语义理解模型，基于两个异构配置模型上的配置语义信息，进行自动化推理和映射。</a:t>
            </a:r>
            <a:endParaRPr lang="en-US" altLang="zh-CN" sz="2400" i="0" dirty="0">
              <a:solidFill>
                <a:srgbClr val="121212"/>
              </a:solidFill>
              <a:effectLst/>
              <a:latin typeface="-apple-system"/>
            </a:endParaRPr>
          </a:p>
          <a:p>
            <a:pPr marL="457200" indent="-457200">
              <a:lnSpc>
                <a:spcPct val="150000"/>
              </a:lnSpc>
              <a:buFont typeface="Wingdings" pitchFamily="2" charset="2"/>
              <a:buChar char="p"/>
            </a:pPr>
            <a:r>
              <a:rPr lang="zh-CN" altLang="en-US" sz="2400" b="1" dirty="0">
                <a:latin typeface="+mn-ea"/>
              </a:rPr>
              <a:t>核心设计</a:t>
            </a:r>
            <a:r>
              <a:rPr lang="zh-CN" altLang="en-US" sz="2400" dirty="0">
                <a:latin typeface="+mn-ea"/>
              </a:rPr>
              <a:t>：</a:t>
            </a:r>
            <a:r>
              <a:rPr lang="zh-CN" altLang="en-US" sz="2400" i="0" dirty="0">
                <a:solidFill>
                  <a:srgbClr val="121212"/>
                </a:solidFill>
                <a:effectLst/>
                <a:latin typeface="-apple-system"/>
              </a:rPr>
              <a:t>通过对预训练模型 </a:t>
            </a:r>
            <a:r>
              <a:rPr lang="en" altLang="zh-CN" sz="2400" i="0" dirty="0">
                <a:solidFill>
                  <a:srgbClr val="121212"/>
                </a:solidFill>
                <a:effectLst/>
                <a:latin typeface="-apple-system"/>
              </a:rPr>
              <a:t>SBERT </a:t>
            </a:r>
            <a:r>
              <a:rPr lang="zh-CN" altLang="en-US" sz="2400" i="0" dirty="0">
                <a:solidFill>
                  <a:srgbClr val="121212"/>
                </a:solidFill>
                <a:effectLst/>
                <a:latin typeface="-apple-system"/>
              </a:rPr>
              <a:t>进行网络配置领域适应后得到的配置语义理解 </a:t>
            </a:r>
            <a:r>
              <a:rPr lang="en" altLang="zh-CN" sz="2400" i="0" dirty="0">
                <a:solidFill>
                  <a:srgbClr val="121212"/>
                </a:solidFill>
                <a:effectLst/>
                <a:latin typeface="-apple-system"/>
              </a:rPr>
              <a:t>AI </a:t>
            </a:r>
            <a:r>
              <a:rPr lang="zh-CN" altLang="en-US" sz="2400" i="0" dirty="0">
                <a:solidFill>
                  <a:srgbClr val="121212"/>
                </a:solidFill>
                <a:effectLst/>
                <a:latin typeface="-apple-system"/>
              </a:rPr>
              <a:t>模型 </a:t>
            </a:r>
            <a:r>
              <a:rPr lang="en" altLang="zh-CN" sz="2400" i="0" dirty="0" err="1">
                <a:solidFill>
                  <a:srgbClr val="121212"/>
                </a:solidFill>
                <a:effectLst/>
                <a:latin typeface="-apple-system"/>
              </a:rPr>
              <a:t>NetBERT</a:t>
            </a:r>
            <a:r>
              <a:rPr lang="zh-CN" altLang="en" sz="2400" i="0" dirty="0">
                <a:solidFill>
                  <a:srgbClr val="121212"/>
                </a:solidFill>
                <a:effectLst/>
                <a:latin typeface="-apple-system"/>
              </a:rPr>
              <a:t>。</a:t>
            </a:r>
            <a:endParaRPr lang="en-US" altLang="zh-CN" sz="2400" i="0" dirty="0">
              <a:solidFill>
                <a:srgbClr val="121212"/>
              </a:solidFill>
              <a:effectLst/>
              <a:latin typeface="-apple-system"/>
            </a:endParaRPr>
          </a:p>
          <a:p>
            <a:pPr marL="457200" indent="-457200">
              <a:lnSpc>
                <a:spcPct val="150000"/>
              </a:lnSpc>
              <a:buFont typeface="Wingdings" pitchFamily="2" charset="2"/>
              <a:buChar char="p"/>
            </a:pPr>
            <a:r>
              <a:rPr lang="zh-CN" altLang="en-US" sz="2400" b="1" dirty="0">
                <a:solidFill>
                  <a:srgbClr val="121212"/>
                </a:solidFill>
                <a:latin typeface="-apple-system"/>
                <a:cs typeface="Times New Roman" panose="02020603050405020304" pitchFamily="18" charset="0"/>
              </a:rPr>
              <a:t>具体实现：</a:t>
            </a:r>
            <a:endParaRPr lang="en-US" altLang="zh-CN" sz="2400" b="1" dirty="0">
              <a:solidFill>
                <a:srgbClr val="121212"/>
              </a:solidFill>
              <a:latin typeface="-apple-system"/>
              <a:cs typeface="Times New Roman" panose="02020603050405020304" pitchFamily="18" charset="0"/>
            </a:endParaRPr>
          </a:p>
          <a:p>
            <a:pPr marL="342900" indent="-342900">
              <a:lnSpc>
                <a:spcPct val="150000"/>
              </a:lnSpc>
              <a:buFont typeface="Wingdings" pitchFamily="2" charset="2"/>
              <a:buChar char="Ø"/>
            </a:pPr>
            <a:r>
              <a:rPr lang="zh-CN" altLang="zh-CN" sz="2400" dirty="0">
                <a:latin typeface="+mn-ea"/>
                <a:cs typeface="Times New Roman" panose="02020603050405020304" pitchFamily="18" charset="0"/>
              </a:rPr>
              <a:t> </a:t>
            </a:r>
            <a:r>
              <a:rPr lang="zh-CN" altLang="en-US" sz="2400" dirty="0">
                <a:latin typeface="+mn-ea"/>
                <a:cs typeface="Times New Roman" panose="02020603050405020304" pitchFamily="18" charset="0"/>
              </a:rPr>
              <a:t>配置语义上下文提取；</a:t>
            </a:r>
            <a:endParaRPr lang="en-US" altLang="zh-CN" sz="2400" dirty="0">
              <a:latin typeface="+mn-ea"/>
              <a:cs typeface="Times New Roman" panose="02020603050405020304" pitchFamily="18" charset="0"/>
            </a:endParaRPr>
          </a:p>
          <a:p>
            <a:pPr marL="342900" indent="-342900">
              <a:lnSpc>
                <a:spcPct val="150000"/>
              </a:lnSpc>
              <a:buFont typeface="Wingdings" pitchFamily="2" charset="2"/>
              <a:buChar char="Ø"/>
            </a:pPr>
            <a:r>
              <a:rPr lang="zh-CN" altLang="en-US" sz="2400" dirty="0">
                <a:latin typeface="+mn-ea"/>
                <a:cs typeface="Times New Roman" panose="02020603050405020304" pitchFamily="18" charset="0"/>
              </a:rPr>
              <a:t> 配置语义编码；</a:t>
            </a:r>
            <a:endParaRPr lang="en-US" altLang="zh-CN" sz="2400" dirty="0">
              <a:latin typeface="+mn-ea"/>
              <a:cs typeface="Times New Roman" panose="02020603050405020304" pitchFamily="18" charset="0"/>
            </a:endParaRPr>
          </a:p>
          <a:p>
            <a:pPr marL="342900" indent="-342900">
              <a:lnSpc>
                <a:spcPct val="150000"/>
              </a:lnSpc>
              <a:buFont typeface="Wingdings" pitchFamily="2" charset="2"/>
              <a:buChar char="Ø"/>
            </a:pPr>
            <a:r>
              <a:rPr lang="zh-CN" altLang="en-US" sz="2400" dirty="0">
                <a:latin typeface="+mn-ea"/>
                <a:cs typeface="Times New Roman" panose="02020603050405020304" pitchFamily="18" charset="0"/>
              </a:rPr>
              <a:t> 配置语义相似度计算；</a:t>
            </a:r>
            <a:endParaRPr lang="en-US" altLang="zh-CN" sz="2400" dirty="0">
              <a:latin typeface="+mn-ea"/>
              <a:cs typeface="Times New Roman" panose="02020603050405020304" pitchFamily="18" charset="0"/>
            </a:endParaRPr>
          </a:p>
          <a:p>
            <a:pPr marL="342900" indent="-342900">
              <a:lnSpc>
                <a:spcPct val="150000"/>
              </a:lnSpc>
              <a:buFont typeface="Wingdings" pitchFamily="2" charset="2"/>
              <a:buChar char="Ø"/>
            </a:pPr>
            <a:r>
              <a:rPr lang="zh-CN" altLang="en-US" sz="2400" dirty="0">
                <a:latin typeface="+mn-ea"/>
                <a:cs typeface="Times New Roman" panose="02020603050405020304" pitchFamily="18" charset="0"/>
              </a:rPr>
              <a:t> 网络微调处理；</a:t>
            </a:r>
            <a:endParaRPr lang="en-US" altLang="zh-CN" sz="2400" dirty="0">
              <a:latin typeface="+mn-ea"/>
              <a:cs typeface="Times New Roman" panose="02020603050405020304" pitchFamily="18" charset="0"/>
            </a:endParaRPr>
          </a:p>
        </p:txBody>
      </p:sp>
      <p:pic>
        <p:nvPicPr>
          <p:cNvPr id="5" name="image10.png">
            <a:extLst>
              <a:ext uri="{FF2B5EF4-FFF2-40B4-BE49-F238E27FC236}">
                <a16:creationId xmlns:a16="http://schemas.microsoft.com/office/drawing/2014/main" id="{03D02650-3293-3234-E468-190D55FC071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57800" y="2792947"/>
            <a:ext cx="6096000" cy="3383973"/>
          </a:xfrm>
          <a:prstGeom prst="rect">
            <a:avLst/>
          </a:prstGeom>
        </p:spPr>
      </p:pic>
    </p:spTree>
    <p:extLst>
      <p:ext uri="{BB962C8B-B14F-4D97-AF65-F5344CB8AC3E}">
        <p14:creationId xmlns:p14="http://schemas.microsoft.com/office/powerpoint/2010/main" val="24225509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a:extLst>
              <a:ext uri="{FF2B5EF4-FFF2-40B4-BE49-F238E27FC236}">
                <a16:creationId xmlns:a16="http://schemas.microsoft.com/office/drawing/2014/main" id="{8F647D15-D065-0E2C-3606-5FE90072587B}"/>
              </a:ext>
            </a:extLst>
          </p:cNvPr>
          <p:cNvSpPr/>
          <p:nvPr/>
        </p:nvSpPr>
        <p:spPr>
          <a:xfrm>
            <a:off x="1184518" y="1238038"/>
            <a:ext cx="4679181" cy="2562066"/>
          </a:xfrm>
          <a:prstGeom prst="rect">
            <a:avLst/>
          </a:prstGeom>
          <a:noFill/>
          <a:ln w="2857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 name="矩形 21">
            <a:extLst>
              <a:ext uri="{FF2B5EF4-FFF2-40B4-BE49-F238E27FC236}">
                <a16:creationId xmlns:a16="http://schemas.microsoft.com/office/drawing/2014/main" id="{3F993ACA-9984-A985-0A9A-7C1387A08CAE}"/>
              </a:ext>
            </a:extLst>
          </p:cNvPr>
          <p:cNvSpPr/>
          <p:nvPr/>
        </p:nvSpPr>
        <p:spPr>
          <a:xfrm>
            <a:off x="6013014" y="1254230"/>
            <a:ext cx="4679181" cy="2562066"/>
          </a:xfrm>
          <a:prstGeom prst="rect">
            <a:avLst/>
          </a:prstGeom>
          <a:noFill/>
          <a:ln w="2857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3" name="矩形 22">
            <a:extLst>
              <a:ext uri="{FF2B5EF4-FFF2-40B4-BE49-F238E27FC236}">
                <a16:creationId xmlns:a16="http://schemas.microsoft.com/office/drawing/2014/main" id="{1E290ACA-B092-CB3B-1840-2FA1307E81BC}"/>
              </a:ext>
            </a:extLst>
          </p:cNvPr>
          <p:cNvSpPr/>
          <p:nvPr/>
        </p:nvSpPr>
        <p:spPr>
          <a:xfrm>
            <a:off x="6022469" y="3963946"/>
            <a:ext cx="4679181" cy="2562066"/>
          </a:xfrm>
          <a:prstGeom prst="rect">
            <a:avLst/>
          </a:prstGeom>
          <a:noFill/>
          <a:ln w="2857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4" name="矩形 23">
            <a:extLst>
              <a:ext uri="{FF2B5EF4-FFF2-40B4-BE49-F238E27FC236}">
                <a16:creationId xmlns:a16="http://schemas.microsoft.com/office/drawing/2014/main" id="{1474ADBF-B451-4846-1CBA-04A5FB27942D}"/>
              </a:ext>
            </a:extLst>
          </p:cNvPr>
          <p:cNvSpPr/>
          <p:nvPr/>
        </p:nvSpPr>
        <p:spPr>
          <a:xfrm>
            <a:off x="1143556" y="3970538"/>
            <a:ext cx="4679181" cy="2562066"/>
          </a:xfrm>
          <a:prstGeom prst="rect">
            <a:avLst/>
          </a:prstGeom>
          <a:noFill/>
          <a:ln w="2857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标题 1"/>
          <p:cNvSpPr>
            <a:spLocks noGrp="1"/>
          </p:cNvSpPr>
          <p:nvPr>
            <p:ph type="title"/>
          </p:nvPr>
        </p:nvSpPr>
        <p:spPr>
          <a:xfrm>
            <a:off x="838200" y="0"/>
            <a:ext cx="10515600" cy="1021543"/>
          </a:xfrm>
        </p:spPr>
        <p:txBody>
          <a:bodyPr/>
          <a:lstStyle/>
          <a:p>
            <a:r>
              <a:rPr lang="zh-CN" altLang="en-US" dirty="0"/>
              <a:t>模块设计</a:t>
            </a:r>
            <a:r>
              <a:rPr lang="en-US" altLang="zh-CN" dirty="0"/>
              <a:t>—VDM-UDM</a:t>
            </a:r>
            <a:r>
              <a:rPr lang="zh-CN" altLang="en-US" dirty="0"/>
              <a:t>映射阶段</a:t>
            </a:r>
          </a:p>
        </p:txBody>
      </p:sp>
      <p:sp>
        <p:nvSpPr>
          <p:cNvPr id="11" name="Rectangle 9">
            <a:extLst>
              <a:ext uri="{FF2B5EF4-FFF2-40B4-BE49-F238E27FC236}">
                <a16:creationId xmlns:a16="http://schemas.microsoft.com/office/drawing/2014/main" id="{5D30AC67-5128-AB12-4CD5-DD3A8542D216}"/>
              </a:ext>
            </a:extLst>
          </p:cNvPr>
          <p:cNvSpPr>
            <a:spLocks noChangeArrowheads="1"/>
          </p:cNvSpPr>
          <p:nvPr/>
        </p:nvSpPr>
        <p:spPr bwMode="auto">
          <a:xfrm>
            <a:off x="1384251" y="1744106"/>
            <a:ext cx="4178878" cy="19184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lIns="0" tIns="0" rIns="0" bIns="0"/>
          <a:lstStyle>
            <a:lvl1pPr marL="342900" indent="-342900" algn="r" defTabSz="330200" eaLnBrk="0" hangingPunct="0">
              <a:tabLst>
                <a:tab pos="8521700" algn="r"/>
              </a:tabLst>
              <a:defRPr sz="2400">
                <a:solidFill>
                  <a:schemeClr val="tx2"/>
                </a:solidFill>
                <a:latin typeface="Arial" panose="020B0604020202020204" pitchFamily="34" charset="0"/>
                <a:ea typeface="宋体" panose="02010600030101010101" pitchFamily="2" charset="-122"/>
              </a:defRPr>
            </a:lvl1pPr>
            <a:lvl2pPr marL="190500" indent="-188913" algn="r" defTabSz="330200" eaLnBrk="0" hangingPunct="0">
              <a:tabLst>
                <a:tab pos="8521700" algn="r"/>
              </a:tabLst>
              <a:defRPr sz="2400">
                <a:solidFill>
                  <a:schemeClr val="tx2"/>
                </a:solidFill>
                <a:latin typeface="Arial" panose="020B0604020202020204" pitchFamily="34" charset="0"/>
                <a:ea typeface="宋体" panose="02010600030101010101" pitchFamily="2" charset="-122"/>
              </a:defRPr>
            </a:lvl2pPr>
            <a:lvl3pPr marL="1143000" indent="-228600" algn="r" defTabSz="330200" eaLnBrk="0" hangingPunct="0">
              <a:tabLst>
                <a:tab pos="8521700" algn="r"/>
              </a:tabLst>
              <a:defRPr sz="2400">
                <a:solidFill>
                  <a:schemeClr val="tx2"/>
                </a:solidFill>
                <a:latin typeface="Arial" panose="020B0604020202020204" pitchFamily="34" charset="0"/>
                <a:ea typeface="宋体" panose="02010600030101010101" pitchFamily="2" charset="-122"/>
              </a:defRPr>
            </a:lvl3pPr>
            <a:lvl4pPr marL="1600200" indent="-228600" algn="r" defTabSz="330200" eaLnBrk="0" hangingPunct="0">
              <a:tabLst>
                <a:tab pos="8521700" algn="r"/>
              </a:tabLst>
              <a:defRPr sz="2400">
                <a:solidFill>
                  <a:schemeClr val="tx2"/>
                </a:solidFill>
                <a:latin typeface="Arial" panose="020B0604020202020204" pitchFamily="34" charset="0"/>
                <a:ea typeface="宋体" panose="02010600030101010101" pitchFamily="2" charset="-122"/>
              </a:defRPr>
            </a:lvl4pPr>
            <a:lvl5pPr marL="2057400" indent="-228600" algn="r" defTabSz="330200" eaLnBrk="0" hangingPunct="0">
              <a:tabLst>
                <a:tab pos="8521700" algn="r"/>
              </a:tabLst>
              <a:defRPr sz="2400">
                <a:solidFill>
                  <a:schemeClr val="tx2"/>
                </a:solidFill>
                <a:latin typeface="Arial" panose="020B0604020202020204" pitchFamily="34" charset="0"/>
                <a:ea typeface="宋体" panose="02010600030101010101" pitchFamily="2" charset="-122"/>
              </a:defRPr>
            </a:lvl5pPr>
            <a:lvl6pPr marL="2514600" indent="-228600" algn="r" defTabSz="330200" eaLnBrk="0" fontAlgn="base" hangingPunct="0">
              <a:spcBef>
                <a:spcPct val="0"/>
              </a:spcBef>
              <a:spcAft>
                <a:spcPct val="0"/>
              </a:spcAft>
              <a:tabLst>
                <a:tab pos="8521700" algn="r"/>
              </a:tabLst>
              <a:defRPr sz="2400">
                <a:solidFill>
                  <a:schemeClr val="tx2"/>
                </a:solidFill>
                <a:latin typeface="Arial" panose="020B0604020202020204" pitchFamily="34" charset="0"/>
                <a:ea typeface="宋体" panose="02010600030101010101" pitchFamily="2" charset="-122"/>
              </a:defRPr>
            </a:lvl6pPr>
            <a:lvl7pPr marL="2971800" indent="-228600" algn="r" defTabSz="330200" eaLnBrk="0" fontAlgn="base" hangingPunct="0">
              <a:spcBef>
                <a:spcPct val="0"/>
              </a:spcBef>
              <a:spcAft>
                <a:spcPct val="0"/>
              </a:spcAft>
              <a:tabLst>
                <a:tab pos="8521700" algn="r"/>
              </a:tabLst>
              <a:defRPr sz="2400">
                <a:solidFill>
                  <a:schemeClr val="tx2"/>
                </a:solidFill>
                <a:latin typeface="Arial" panose="020B0604020202020204" pitchFamily="34" charset="0"/>
                <a:ea typeface="宋体" panose="02010600030101010101" pitchFamily="2" charset="-122"/>
              </a:defRPr>
            </a:lvl7pPr>
            <a:lvl8pPr marL="3429000" indent="-228600" algn="r" defTabSz="330200" eaLnBrk="0" fontAlgn="base" hangingPunct="0">
              <a:spcBef>
                <a:spcPct val="0"/>
              </a:spcBef>
              <a:spcAft>
                <a:spcPct val="0"/>
              </a:spcAft>
              <a:tabLst>
                <a:tab pos="8521700" algn="r"/>
              </a:tabLst>
              <a:defRPr sz="2400">
                <a:solidFill>
                  <a:schemeClr val="tx2"/>
                </a:solidFill>
                <a:latin typeface="Arial" panose="020B0604020202020204" pitchFamily="34" charset="0"/>
                <a:ea typeface="宋体" panose="02010600030101010101" pitchFamily="2" charset="-122"/>
              </a:defRPr>
            </a:lvl8pPr>
            <a:lvl9pPr marL="3886200" indent="-228600" algn="r" defTabSz="330200" eaLnBrk="0" fontAlgn="base" hangingPunct="0">
              <a:spcBef>
                <a:spcPct val="0"/>
              </a:spcBef>
              <a:spcAft>
                <a:spcPct val="0"/>
              </a:spcAft>
              <a:tabLst>
                <a:tab pos="8521700" algn="r"/>
              </a:tabLst>
              <a:defRPr sz="2400">
                <a:solidFill>
                  <a:schemeClr val="tx2"/>
                </a:solidFill>
                <a:latin typeface="Arial" panose="020B0604020202020204" pitchFamily="34" charset="0"/>
                <a:ea typeface="宋体" panose="02010600030101010101" pitchFamily="2" charset="-122"/>
              </a:defRPr>
            </a:lvl9pPr>
          </a:lstStyle>
          <a:p>
            <a:pPr lvl="1" algn="l" eaLnBrk="1" hangingPunct="1">
              <a:lnSpc>
                <a:spcPct val="150000"/>
              </a:lnSpc>
              <a:buFontTx/>
              <a:buChar char="•"/>
            </a:pPr>
            <a:r>
              <a:rPr lang="zh-CN" altLang="zh-CN" sz="1400" kern="0" dirty="0">
                <a:solidFill>
                  <a:schemeClr val="tx1"/>
                </a:solidFill>
                <a:effectLst/>
                <a:latin typeface="+mn-ea"/>
                <a:ea typeface="+mn-ea"/>
                <a:cs typeface="Times New Roman" panose="02020603050405020304" pitchFamily="18" charset="0"/>
              </a:rPr>
              <a:t>对于每个参数，从</a:t>
            </a:r>
            <a:r>
              <a:rPr lang="en-US" altLang="zh-CN" sz="1400" kern="0" dirty="0">
                <a:solidFill>
                  <a:schemeClr val="tx1"/>
                </a:solidFill>
                <a:effectLst/>
                <a:latin typeface="+mn-ea"/>
                <a:ea typeface="+mn-ea"/>
              </a:rPr>
              <a:t>VDM</a:t>
            </a:r>
            <a:r>
              <a:rPr lang="zh-CN" altLang="zh-CN" sz="1400" kern="0" dirty="0">
                <a:solidFill>
                  <a:schemeClr val="tx1"/>
                </a:solidFill>
                <a:effectLst/>
                <a:latin typeface="+mn-ea"/>
                <a:ea typeface="+mn-ea"/>
                <a:cs typeface="Times New Roman" panose="02020603050405020304" pitchFamily="18" charset="0"/>
              </a:rPr>
              <a:t>（或</a:t>
            </a:r>
            <a:r>
              <a:rPr lang="en-US" altLang="zh-CN" sz="1400" kern="0" dirty="0">
                <a:solidFill>
                  <a:schemeClr val="tx1"/>
                </a:solidFill>
                <a:effectLst/>
                <a:latin typeface="+mn-ea"/>
                <a:ea typeface="+mn-ea"/>
              </a:rPr>
              <a:t>UDM</a:t>
            </a:r>
            <a:r>
              <a:rPr lang="zh-CN" altLang="zh-CN" sz="1400" kern="0" dirty="0">
                <a:solidFill>
                  <a:schemeClr val="tx1"/>
                </a:solidFill>
                <a:effectLst/>
                <a:latin typeface="+mn-ea"/>
                <a:ea typeface="+mn-ea"/>
                <a:cs typeface="Times New Roman" panose="02020603050405020304" pitchFamily="18" charset="0"/>
              </a:rPr>
              <a:t>）中提取相关的语义信息作为其上下文</a:t>
            </a:r>
            <a:r>
              <a:rPr lang="zh-CN" altLang="en-US" sz="1400" kern="0" dirty="0">
                <a:solidFill>
                  <a:schemeClr val="tx1"/>
                </a:solidFill>
                <a:effectLst/>
                <a:latin typeface="+mn-ea"/>
                <a:ea typeface="+mn-ea"/>
                <a:cs typeface="Times New Roman" panose="02020603050405020304" pitchFamily="18" charset="0"/>
              </a:rPr>
              <a:t>；</a:t>
            </a:r>
            <a:endParaRPr lang="en-US" altLang="zh-CN" sz="1400" kern="0" dirty="0">
              <a:solidFill>
                <a:schemeClr val="tx1"/>
              </a:solidFill>
              <a:effectLst/>
              <a:latin typeface="+mn-ea"/>
              <a:ea typeface="+mn-ea"/>
              <a:cs typeface="Times New Roman" panose="02020603050405020304" pitchFamily="18" charset="0"/>
            </a:endParaRPr>
          </a:p>
          <a:p>
            <a:pPr lvl="1" algn="l" eaLnBrk="1" hangingPunct="1">
              <a:lnSpc>
                <a:spcPct val="150000"/>
              </a:lnSpc>
              <a:buFontTx/>
              <a:buChar char="•"/>
            </a:pPr>
            <a:r>
              <a:rPr lang="zh-CN" altLang="en-US" sz="1400" kern="0" dirty="0">
                <a:solidFill>
                  <a:schemeClr val="tx1"/>
                </a:solidFill>
                <a:latin typeface="+mn-ea"/>
                <a:ea typeface="+mn-ea"/>
                <a:cs typeface="Times New Roman" panose="02020603050405020304" pitchFamily="18" charset="0"/>
              </a:rPr>
              <a:t>重要参数：</a:t>
            </a:r>
            <a:r>
              <a:rPr lang="zh-CN" altLang="zh-CN" sz="1400" kern="0" dirty="0">
                <a:solidFill>
                  <a:schemeClr val="tx1"/>
                </a:solidFill>
                <a:effectLst/>
                <a:latin typeface="+mn-ea"/>
                <a:ea typeface="+mn-ea"/>
                <a:cs typeface="Times New Roman" panose="02020603050405020304" pitchFamily="18" charset="0"/>
              </a:rPr>
              <a:t>参数名和</a:t>
            </a:r>
            <a:r>
              <a:rPr lang="en-US" altLang="zh-CN" sz="1400" kern="0" dirty="0">
                <a:solidFill>
                  <a:schemeClr val="tx1"/>
                </a:solidFill>
                <a:effectLst/>
                <a:latin typeface="+mn-ea"/>
                <a:ea typeface="+mn-ea"/>
              </a:rPr>
              <a:t>CLI</a:t>
            </a:r>
            <a:r>
              <a:rPr lang="zh-CN" altLang="zh-CN" sz="1400" kern="0" dirty="0">
                <a:solidFill>
                  <a:schemeClr val="tx1"/>
                </a:solidFill>
                <a:effectLst/>
                <a:latin typeface="+mn-ea"/>
                <a:ea typeface="+mn-ea"/>
                <a:cs typeface="Times New Roman" panose="02020603050405020304" pitchFamily="18" charset="0"/>
              </a:rPr>
              <a:t>命令名、参数的描述、父视图以及</a:t>
            </a:r>
            <a:r>
              <a:rPr lang="en-US" altLang="zh-CN" sz="1400" kern="0" dirty="0">
                <a:solidFill>
                  <a:schemeClr val="tx1"/>
                </a:solidFill>
                <a:effectLst/>
                <a:latin typeface="+mn-ea"/>
                <a:ea typeface="+mn-ea"/>
              </a:rPr>
              <a:t>CLI</a:t>
            </a:r>
            <a:r>
              <a:rPr lang="zh-CN" altLang="zh-CN" sz="1400" kern="0" dirty="0">
                <a:solidFill>
                  <a:schemeClr val="tx1"/>
                </a:solidFill>
                <a:effectLst/>
                <a:latin typeface="+mn-ea"/>
                <a:ea typeface="+mn-ea"/>
                <a:cs typeface="Times New Roman" panose="02020603050405020304" pitchFamily="18" charset="0"/>
              </a:rPr>
              <a:t>命令的功能描述</a:t>
            </a:r>
            <a:r>
              <a:rPr lang="zh-CN" altLang="zh-CN" sz="1400" dirty="0">
                <a:solidFill>
                  <a:schemeClr val="tx1"/>
                </a:solidFill>
                <a:effectLst/>
                <a:latin typeface="+mn-ea"/>
                <a:ea typeface="+mn-ea"/>
              </a:rPr>
              <a:t> </a:t>
            </a:r>
            <a:r>
              <a:rPr lang="zh-CN" altLang="en-US" sz="1400" dirty="0">
                <a:solidFill>
                  <a:schemeClr val="tx1"/>
                </a:solidFill>
                <a:effectLst/>
                <a:latin typeface="+mn-ea"/>
                <a:ea typeface="+mn-ea"/>
              </a:rPr>
              <a:t>；</a:t>
            </a:r>
            <a:endParaRPr lang="en-US" altLang="zh-CN" sz="1400" dirty="0">
              <a:solidFill>
                <a:schemeClr val="tx1"/>
              </a:solidFill>
              <a:effectLst/>
              <a:latin typeface="+mn-ea"/>
              <a:ea typeface="+mn-ea"/>
            </a:endParaRPr>
          </a:p>
          <a:p>
            <a:pPr lvl="1" algn="l" eaLnBrk="1" hangingPunct="1">
              <a:lnSpc>
                <a:spcPct val="150000"/>
              </a:lnSpc>
              <a:buFontTx/>
              <a:buChar char="•"/>
            </a:pPr>
            <a:r>
              <a:rPr lang="zh-CN" altLang="zh-CN" sz="1400" kern="0" dirty="0">
                <a:solidFill>
                  <a:schemeClr val="tx1"/>
                </a:solidFill>
                <a:effectLst/>
                <a:latin typeface="+mn-ea"/>
                <a:ea typeface="+mn-ea"/>
                <a:cs typeface="Times New Roman" panose="02020603050405020304" pitchFamily="18" charset="0"/>
              </a:rPr>
              <a:t>不同配置模型可以提取不同数量的文本信息作为配置语义上下文</a:t>
            </a:r>
            <a:r>
              <a:rPr lang="zh-CN" altLang="zh-CN" sz="1400" dirty="0">
                <a:solidFill>
                  <a:schemeClr val="tx1"/>
                </a:solidFill>
                <a:effectLst/>
                <a:latin typeface="+mn-ea"/>
                <a:ea typeface="+mn-ea"/>
              </a:rPr>
              <a:t> </a:t>
            </a:r>
            <a:r>
              <a:rPr lang="zh-CN" altLang="en-US" sz="1400" dirty="0">
                <a:solidFill>
                  <a:schemeClr val="tx1"/>
                </a:solidFill>
                <a:effectLst/>
                <a:latin typeface="+mn-ea"/>
                <a:ea typeface="+mn-ea"/>
              </a:rPr>
              <a:t>；</a:t>
            </a:r>
            <a:r>
              <a:rPr lang="zh-CN" altLang="zh-CN" sz="1400" dirty="0">
                <a:solidFill>
                  <a:schemeClr val="tx1"/>
                </a:solidFill>
                <a:effectLst/>
                <a:latin typeface="+mn-ea"/>
                <a:ea typeface="+mn-ea"/>
              </a:rPr>
              <a:t> </a:t>
            </a:r>
            <a:endParaRPr kumimoji="1" lang="zh-CN" altLang="en-US" sz="1400" dirty="0">
              <a:solidFill>
                <a:schemeClr val="tx1"/>
              </a:solidFill>
              <a:latin typeface="+mn-ea"/>
              <a:ea typeface="+mn-ea"/>
              <a:sym typeface="微软雅黑" panose="020B0503020204020204" pitchFamily="34" charset="-122"/>
            </a:endParaRPr>
          </a:p>
        </p:txBody>
      </p:sp>
      <p:sp>
        <p:nvSpPr>
          <p:cNvPr id="12" name="Rectangle 13">
            <a:extLst>
              <a:ext uri="{FF2B5EF4-FFF2-40B4-BE49-F238E27FC236}">
                <a16:creationId xmlns:a16="http://schemas.microsoft.com/office/drawing/2014/main" id="{3CA49F30-6874-01A1-61F0-FD9CAE2321C6}"/>
              </a:ext>
            </a:extLst>
          </p:cNvPr>
          <p:cNvSpPr>
            <a:spLocks noChangeArrowheads="1"/>
          </p:cNvSpPr>
          <p:nvPr/>
        </p:nvSpPr>
        <p:spPr bwMode="auto">
          <a:xfrm>
            <a:off x="1184518" y="1238039"/>
            <a:ext cx="4679181" cy="422405"/>
          </a:xfrm>
          <a:prstGeom prst="rect">
            <a:avLst/>
          </a:prstGeom>
          <a:solidFill>
            <a:srgbClr val="0D4994"/>
          </a:solidFill>
          <a:ln w="28575">
            <a:solidFill>
              <a:srgbClr val="0C4994"/>
            </a:solidFill>
            <a:miter lim="800000"/>
            <a:headEnd/>
            <a:tailEnd/>
          </a:ln>
          <a:effectLst/>
        </p:spPr>
        <p:txBody>
          <a:bodyPr lIns="92075" tIns="72000" rIns="92075" bIns="72000">
            <a:spAutoFit/>
          </a:bodyPr>
          <a:lstStyle/>
          <a:p>
            <a:pPr algn="ctr" eaLnBrk="0" fontAlgn="auto" hangingPunct="0">
              <a:spcAft>
                <a:spcPts val="0"/>
              </a:spcAft>
              <a:defRPr/>
            </a:pPr>
            <a:r>
              <a:rPr lang="zh-CN" altLang="en-US" b="1" kern="0" dirty="0">
                <a:solidFill>
                  <a:sysClr val="window" lastClr="FFFFFF"/>
                </a:solidFill>
                <a:latin typeface="微软雅黑" panose="020B0503020204020204" pitchFamily="34" charset="-122"/>
                <a:ea typeface="微软雅黑" panose="020B0503020204020204" pitchFamily="34" charset="-122"/>
                <a:sym typeface="微软雅黑" panose="020B0503020204020204" pitchFamily="34" charset="-122"/>
              </a:rPr>
              <a:t>配置语义上下文提取</a:t>
            </a:r>
          </a:p>
        </p:txBody>
      </p:sp>
      <p:sp>
        <p:nvSpPr>
          <p:cNvPr id="13" name="Rectangle 15">
            <a:extLst>
              <a:ext uri="{FF2B5EF4-FFF2-40B4-BE49-F238E27FC236}">
                <a16:creationId xmlns:a16="http://schemas.microsoft.com/office/drawing/2014/main" id="{D2EDAE33-D556-B696-0895-4EB003510A61}"/>
              </a:ext>
            </a:extLst>
          </p:cNvPr>
          <p:cNvSpPr>
            <a:spLocks noChangeArrowheads="1"/>
          </p:cNvSpPr>
          <p:nvPr/>
        </p:nvSpPr>
        <p:spPr bwMode="auto">
          <a:xfrm>
            <a:off x="6031925" y="1238038"/>
            <a:ext cx="4660270" cy="422405"/>
          </a:xfrm>
          <a:prstGeom prst="rect">
            <a:avLst/>
          </a:prstGeom>
          <a:solidFill>
            <a:srgbClr val="0D4994"/>
          </a:solidFill>
          <a:ln w="28575">
            <a:solidFill>
              <a:srgbClr val="0C4994"/>
            </a:solidFill>
            <a:miter lim="800000"/>
            <a:headEnd/>
            <a:tailEnd/>
          </a:ln>
          <a:effectLst/>
        </p:spPr>
        <p:txBody>
          <a:bodyPr wrap="square" lIns="92075" tIns="72000" rIns="92075" bIns="72000">
            <a:spAutoFit/>
          </a:bodyPr>
          <a:lstStyle/>
          <a:p>
            <a:pPr algn="ctr" eaLnBrk="0" fontAlgn="auto" hangingPunct="0">
              <a:spcAft>
                <a:spcPts val="0"/>
              </a:spcAft>
              <a:defRPr/>
            </a:pPr>
            <a:r>
              <a:rPr lang="zh-CN" altLang="en-US" b="1" kern="0" dirty="0">
                <a:solidFill>
                  <a:sysClr val="window" lastClr="FFFFFF"/>
                </a:solidFill>
                <a:latin typeface="微软雅黑" panose="020B0503020204020204" pitchFamily="34" charset="-122"/>
                <a:ea typeface="微软雅黑" panose="020B0503020204020204" pitchFamily="34" charset="-122"/>
                <a:sym typeface="微软雅黑" panose="020B0503020204020204" pitchFamily="34" charset="-122"/>
              </a:rPr>
              <a:t>配置语义编码</a:t>
            </a:r>
          </a:p>
        </p:txBody>
      </p:sp>
      <p:sp>
        <p:nvSpPr>
          <p:cNvPr id="14" name="Rectangle 17">
            <a:extLst>
              <a:ext uri="{FF2B5EF4-FFF2-40B4-BE49-F238E27FC236}">
                <a16:creationId xmlns:a16="http://schemas.microsoft.com/office/drawing/2014/main" id="{966BD721-F72F-5245-11A4-980F017DD636}"/>
              </a:ext>
            </a:extLst>
          </p:cNvPr>
          <p:cNvSpPr>
            <a:spLocks noChangeArrowheads="1"/>
          </p:cNvSpPr>
          <p:nvPr/>
        </p:nvSpPr>
        <p:spPr bwMode="auto">
          <a:xfrm>
            <a:off x="1134100" y="3963946"/>
            <a:ext cx="4679181" cy="422405"/>
          </a:xfrm>
          <a:prstGeom prst="rect">
            <a:avLst/>
          </a:prstGeom>
          <a:solidFill>
            <a:srgbClr val="0D4994"/>
          </a:solidFill>
          <a:ln w="28575">
            <a:solidFill>
              <a:srgbClr val="0C4994"/>
            </a:solidFill>
            <a:miter lim="800000"/>
            <a:headEnd/>
            <a:tailEnd/>
          </a:ln>
          <a:effectLst/>
        </p:spPr>
        <p:txBody>
          <a:bodyPr lIns="92075" tIns="72000" rIns="92075" bIns="72000">
            <a:spAutoFit/>
          </a:bodyPr>
          <a:lstStyle/>
          <a:p>
            <a:pPr algn="ctr" eaLnBrk="0" fontAlgn="auto" hangingPunct="0">
              <a:spcAft>
                <a:spcPts val="0"/>
              </a:spcAft>
              <a:defRPr/>
            </a:pPr>
            <a:r>
              <a:rPr lang="zh-CN" altLang="en-US" b="1" kern="0" dirty="0">
                <a:solidFill>
                  <a:sysClr val="window" lastClr="FFFFFF"/>
                </a:solidFill>
                <a:latin typeface="微软雅黑" panose="020B0503020204020204" pitchFamily="34" charset="-122"/>
                <a:ea typeface="微软雅黑" panose="020B0503020204020204" pitchFamily="34" charset="-122"/>
                <a:sym typeface="微软雅黑" panose="020B0503020204020204" pitchFamily="34" charset="-122"/>
              </a:rPr>
              <a:t>配置语义相似度计算</a:t>
            </a:r>
          </a:p>
        </p:txBody>
      </p:sp>
      <p:sp>
        <p:nvSpPr>
          <p:cNvPr id="15" name="Rectangle 19">
            <a:extLst>
              <a:ext uri="{FF2B5EF4-FFF2-40B4-BE49-F238E27FC236}">
                <a16:creationId xmlns:a16="http://schemas.microsoft.com/office/drawing/2014/main" id="{E23DA5E0-B948-FBDA-4E86-39E2E25A524F}"/>
              </a:ext>
            </a:extLst>
          </p:cNvPr>
          <p:cNvSpPr>
            <a:spLocks noChangeArrowheads="1"/>
          </p:cNvSpPr>
          <p:nvPr/>
        </p:nvSpPr>
        <p:spPr bwMode="auto">
          <a:xfrm>
            <a:off x="6031925" y="3963946"/>
            <a:ext cx="4660270" cy="422405"/>
          </a:xfrm>
          <a:prstGeom prst="rect">
            <a:avLst/>
          </a:prstGeom>
          <a:solidFill>
            <a:schemeClr val="accent1"/>
          </a:solidFill>
          <a:ln w="28575">
            <a:solidFill>
              <a:srgbClr val="0C4994"/>
            </a:solidFill>
            <a:miter lim="800000"/>
            <a:headEnd/>
            <a:tailEnd/>
          </a:ln>
          <a:effectLst/>
        </p:spPr>
        <p:txBody>
          <a:bodyPr wrap="square" lIns="92075" tIns="72000" rIns="92075" bIns="72000">
            <a:spAutoFit/>
          </a:bodyPr>
          <a:lstStyle/>
          <a:p>
            <a:pPr algn="ctr" eaLnBrk="0" fontAlgn="auto" hangingPunct="0">
              <a:spcAft>
                <a:spcPts val="0"/>
              </a:spcAft>
              <a:defRPr/>
            </a:pPr>
            <a:r>
              <a:rPr lang="zh-CN" altLang="en-US" b="1" kern="0" dirty="0">
                <a:solidFill>
                  <a:sysClr val="window" lastClr="FFFFFF"/>
                </a:solidFill>
                <a:latin typeface="微软雅黑" panose="020B0503020204020204" pitchFamily="34" charset="-122"/>
                <a:ea typeface="微软雅黑" panose="020B0503020204020204" pitchFamily="34" charset="-122"/>
                <a:sym typeface="微软雅黑" panose="020B0503020204020204" pitchFamily="34" charset="-122"/>
              </a:rPr>
              <a:t>网络微调处理</a:t>
            </a:r>
          </a:p>
        </p:txBody>
      </p:sp>
      <p:sp>
        <p:nvSpPr>
          <p:cNvPr id="20" name="Rectangle 9">
            <a:extLst>
              <a:ext uri="{FF2B5EF4-FFF2-40B4-BE49-F238E27FC236}">
                <a16:creationId xmlns:a16="http://schemas.microsoft.com/office/drawing/2014/main" id="{E8A90681-4445-3CB5-BCA3-CBFC2890E7E1}"/>
              </a:ext>
            </a:extLst>
          </p:cNvPr>
          <p:cNvSpPr>
            <a:spLocks noChangeArrowheads="1"/>
          </p:cNvSpPr>
          <p:nvPr/>
        </p:nvSpPr>
        <p:spPr bwMode="auto">
          <a:xfrm>
            <a:off x="6263165" y="1853142"/>
            <a:ext cx="4178878" cy="1634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lIns="0" tIns="0" rIns="0" bIns="0"/>
          <a:lstStyle>
            <a:lvl1pPr marL="342900" indent="-342900" algn="r" defTabSz="330200" eaLnBrk="0" hangingPunct="0">
              <a:tabLst>
                <a:tab pos="8521700" algn="r"/>
              </a:tabLst>
              <a:defRPr sz="2400">
                <a:solidFill>
                  <a:schemeClr val="tx2"/>
                </a:solidFill>
                <a:latin typeface="Arial" panose="020B0604020202020204" pitchFamily="34" charset="0"/>
                <a:ea typeface="宋体" panose="02010600030101010101" pitchFamily="2" charset="-122"/>
              </a:defRPr>
            </a:lvl1pPr>
            <a:lvl2pPr marL="190500" indent="-188913" algn="r" defTabSz="330200" eaLnBrk="0" hangingPunct="0">
              <a:tabLst>
                <a:tab pos="8521700" algn="r"/>
              </a:tabLst>
              <a:defRPr sz="2400">
                <a:solidFill>
                  <a:schemeClr val="tx2"/>
                </a:solidFill>
                <a:latin typeface="Arial" panose="020B0604020202020204" pitchFamily="34" charset="0"/>
                <a:ea typeface="宋体" panose="02010600030101010101" pitchFamily="2" charset="-122"/>
              </a:defRPr>
            </a:lvl2pPr>
            <a:lvl3pPr marL="1143000" indent="-228600" algn="r" defTabSz="330200" eaLnBrk="0" hangingPunct="0">
              <a:tabLst>
                <a:tab pos="8521700" algn="r"/>
              </a:tabLst>
              <a:defRPr sz="2400">
                <a:solidFill>
                  <a:schemeClr val="tx2"/>
                </a:solidFill>
                <a:latin typeface="Arial" panose="020B0604020202020204" pitchFamily="34" charset="0"/>
                <a:ea typeface="宋体" panose="02010600030101010101" pitchFamily="2" charset="-122"/>
              </a:defRPr>
            </a:lvl3pPr>
            <a:lvl4pPr marL="1600200" indent="-228600" algn="r" defTabSz="330200" eaLnBrk="0" hangingPunct="0">
              <a:tabLst>
                <a:tab pos="8521700" algn="r"/>
              </a:tabLst>
              <a:defRPr sz="2400">
                <a:solidFill>
                  <a:schemeClr val="tx2"/>
                </a:solidFill>
                <a:latin typeface="Arial" panose="020B0604020202020204" pitchFamily="34" charset="0"/>
                <a:ea typeface="宋体" panose="02010600030101010101" pitchFamily="2" charset="-122"/>
              </a:defRPr>
            </a:lvl4pPr>
            <a:lvl5pPr marL="2057400" indent="-228600" algn="r" defTabSz="330200" eaLnBrk="0" hangingPunct="0">
              <a:tabLst>
                <a:tab pos="8521700" algn="r"/>
              </a:tabLst>
              <a:defRPr sz="2400">
                <a:solidFill>
                  <a:schemeClr val="tx2"/>
                </a:solidFill>
                <a:latin typeface="Arial" panose="020B0604020202020204" pitchFamily="34" charset="0"/>
                <a:ea typeface="宋体" panose="02010600030101010101" pitchFamily="2" charset="-122"/>
              </a:defRPr>
            </a:lvl5pPr>
            <a:lvl6pPr marL="2514600" indent="-228600" algn="r" defTabSz="330200" eaLnBrk="0" fontAlgn="base" hangingPunct="0">
              <a:spcBef>
                <a:spcPct val="0"/>
              </a:spcBef>
              <a:spcAft>
                <a:spcPct val="0"/>
              </a:spcAft>
              <a:tabLst>
                <a:tab pos="8521700" algn="r"/>
              </a:tabLst>
              <a:defRPr sz="2400">
                <a:solidFill>
                  <a:schemeClr val="tx2"/>
                </a:solidFill>
                <a:latin typeface="Arial" panose="020B0604020202020204" pitchFamily="34" charset="0"/>
                <a:ea typeface="宋体" panose="02010600030101010101" pitchFamily="2" charset="-122"/>
              </a:defRPr>
            </a:lvl6pPr>
            <a:lvl7pPr marL="2971800" indent="-228600" algn="r" defTabSz="330200" eaLnBrk="0" fontAlgn="base" hangingPunct="0">
              <a:spcBef>
                <a:spcPct val="0"/>
              </a:spcBef>
              <a:spcAft>
                <a:spcPct val="0"/>
              </a:spcAft>
              <a:tabLst>
                <a:tab pos="8521700" algn="r"/>
              </a:tabLst>
              <a:defRPr sz="2400">
                <a:solidFill>
                  <a:schemeClr val="tx2"/>
                </a:solidFill>
                <a:latin typeface="Arial" panose="020B0604020202020204" pitchFamily="34" charset="0"/>
                <a:ea typeface="宋体" panose="02010600030101010101" pitchFamily="2" charset="-122"/>
              </a:defRPr>
            </a:lvl7pPr>
            <a:lvl8pPr marL="3429000" indent="-228600" algn="r" defTabSz="330200" eaLnBrk="0" fontAlgn="base" hangingPunct="0">
              <a:spcBef>
                <a:spcPct val="0"/>
              </a:spcBef>
              <a:spcAft>
                <a:spcPct val="0"/>
              </a:spcAft>
              <a:tabLst>
                <a:tab pos="8521700" algn="r"/>
              </a:tabLst>
              <a:defRPr sz="2400">
                <a:solidFill>
                  <a:schemeClr val="tx2"/>
                </a:solidFill>
                <a:latin typeface="Arial" panose="020B0604020202020204" pitchFamily="34" charset="0"/>
                <a:ea typeface="宋体" panose="02010600030101010101" pitchFamily="2" charset="-122"/>
              </a:defRPr>
            </a:lvl8pPr>
            <a:lvl9pPr marL="3886200" indent="-228600" algn="r" defTabSz="330200" eaLnBrk="0" fontAlgn="base" hangingPunct="0">
              <a:spcBef>
                <a:spcPct val="0"/>
              </a:spcBef>
              <a:spcAft>
                <a:spcPct val="0"/>
              </a:spcAft>
              <a:tabLst>
                <a:tab pos="8521700" algn="r"/>
              </a:tabLst>
              <a:defRPr sz="2400">
                <a:solidFill>
                  <a:schemeClr val="tx2"/>
                </a:solidFill>
                <a:latin typeface="Arial" panose="020B0604020202020204" pitchFamily="34" charset="0"/>
                <a:ea typeface="宋体" panose="02010600030101010101" pitchFamily="2" charset="-122"/>
              </a:defRPr>
            </a:lvl9pPr>
          </a:lstStyle>
          <a:p>
            <a:pPr lvl="1" algn="l" eaLnBrk="1" hangingPunct="1">
              <a:lnSpc>
                <a:spcPct val="150000"/>
              </a:lnSpc>
              <a:buFontTx/>
              <a:buChar char="•"/>
            </a:pPr>
            <a:r>
              <a:rPr lang="zh-CN" altLang="zh-CN" sz="1400" kern="0" dirty="0">
                <a:solidFill>
                  <a:schemeClr val="tx1"/>
                </a:solidFill>
                <a:effectLst/>
                <a:latin typeface="+mn-ea"/>
                <a:ea typeface="+mn-ea"/>
                <a:cs typeface="Times New Roman" panose="02020603050405020304" pitchFamily="18" charset="0"/>
              </a:rPr>
              <a:t>经过预训练的的</a:t>
            </a:r>
            <a:r>
              <a:rPr lang="en-US" altLang="zh-CN" sz="1400" kern="0" dirty="0">
                <a:solidFill>
                  <a:schemeClr val="tx1"/>
                </a:solidFill>
                <a:effectLst/>
                <a:latin typeface="+mn-ea"/>
                <a:ea typeface="+mn-ea"/>
              </a:rPr>
              <a:t>SBERT</a:t>
            </a:r>
            <a:r>
              <a:rPr lang="zh-CN" altLang="zh-CN" sz="1400" kern="0" dirty="0">
                <a:solidFill>
                  <a:schemeClr val="tx1"/>
                </a:solidFill>
                <a:effectLst/>
                <a:latin typeface="+mn-ea"/>
                <a:ea typeface="+mn-ea"/>
                <a:cs typeface="Times New Roman" panose="02020603050405020304" pitchFamily="18" charset="0"/>
              </a:rPr>
              <a:t>模型进行适应性改造得到</a:t>
            </a:r>
            <a:r>
              <a:rPr lang="en-US" altLang="zh-CN" sz="1400" kern="0" dirty="0" err="1">
                <a:solidFill>
                  <a:schemeClr val="tx1"/>
                </a:solidFill>
                <a:effectLst/>
                <a:latin typeface="+mn-ea"/>
                <a:ea typeface="+mn-ea"/>
              </a:rPr>
              <a:t>NetBERT</a:t>
            </a:r>
            <a:r>
              <a:rPr lang="zh-CN" altLang="zh-CN" sz="1400" kern="0" dirty="0">
                <a:solidFill>
                  <a:schemeClr val="tx1"/>
                </a:solidFill>
                <a:effectLst/>
                <a:latin typeface="+mn-ea"/>
                <a:ea typeface="+mn-ea"/>
                <a:cs typeface="Times New Roman" panose="02020603050405020304" pitchFamily="18" charset="0"/>
              </a:rPr>
              <a:t>网络</a:t>
            </a:r>
            <a:endParaRPr lang="en-US" altLang="zh-CN" sz="1400" kern="0" dirty="0">
              <a:solidFill>
                <a:schemeClr val="tx1"/>
              </a:solidFill>
              <a:effectLst/>
              <a:latin typeface="+mn-ea"/>
              <a:ea typeface="+mn-ea"/>
              <a:cs typeface="Times New Roman" panose="02020603050405020304" pitchFamily="18" charset="0"/>
            </a:endParaRPr>
          </a:p>
          <a:p>
            <a:pPr lvl="1" algn="l" eaLnBrk="1" hangingPunct="1">
              <a:lnSpc>
                <a:spcPct val="150000"/>
              </a:lnSpc>
              <a:buFontTx/>
              <a:buChar char="•"/>
            </a:pPr>
            <a:r>
              <a:rPr lang="zh-CN" altLang="zh-CN" sz="1400" kern="0" dirty="0">
                <a:solidFill>
                  <a:schemeClr val="tx1"/>
                </a:solidFill>
                <a:effectLst/>
                <a:latin typeface="+mn-ea"/>
                <a:ea typeface="+mn-ea"/>
                <a:cs typeface="Times New Roman" panose="02020603050405020304" pitchFamily="18" charset="0"/>
              </a:rPr>
              <a:t>对不同配置模型提取不同数量的配置语义</a:t>
            </a:r>
            <a:endParaRPr lang="en-US" altLang="zh-CN" sz="1400" kern="0" dirty="0">
              <a:solidFill>
                <a:schemeClr val="tx1"/>
              </a:solidFill>
              <a:latin typeface="+mn-ea"/>
              <a:ea typeface="+mn-ea"/>
              <a:cs typeface="Times New Roman" panose="02020603050405020304" pitchFamily="18" charset="0"/>
            </a:endParaRPr>
          </a:p>
          <a:p>
            <a:pPr lvl="1" algn="l" eaLnBrk="1" hangingPunct="1">
              <a:lnSpc>
                <a:spcPct val="150000"/>
              </a:lnSpc>
              <a:buFontTx/>
              <a:buChar char="•"/>
            </a:pPr>
            <a:r>
              <a:rPr lang="zh-CN" altLang="zh-CN" sz="1400" kern="0" dirty="0">
                <a:solidFill>
                  <a:schemeClr val="tx1"/>
                </a:solidFill>
                <a:effectLst/>
                <a:latin typeface="+mn-ea"/>
                <a:ea typeface="+mn-ea"/>
                <a:cs typeface="Times New Roman" panose="02020603050405020304" pitchFamily="18" charset="0"/>
              </a:rPr>
              <a:t>对每个信息进行单独编码，并输出其在隐空间的嵌入表征向量矩阵。</a:t>
            </a:r>
            <a:endParaRPr kumimoji="1" lang="zh-CN" altLang="en-US" sz="1100" dirty="0">
              <a:solidFill>
                <a:schemeClr val="tx1"/>
              </a:solidFill>
              <a:latin typeface="+mn-ea"/>
              <a:ea typeface="+mn-ea"/>
              <a:sym typeface="微软雅黑" panose="020B0503020204020204" pitchFamily="34" charset="-122"/>
            </a:endParaRPr>
          </a:p>
        </p:txBody>
      </p:sp>
      <p:sp>
        <p:nvSpPr>
          <p:cNvPr id="25" name="Rectangle 9">
            <a:extLst>
              <a:ext uri="{FF2B5EF4-FFF2-40B4-BE49-F238E27FC236}">
                <a16:creationId xmlns:a16="http://schemas.microsoft.com/office/drawing/2014/main" id="{39B135F5-58D8-952B-E969-6573FCA21965}"/>
              </a:ext>
            </a:extLst>
          </p:cNvPr>
          <p:cNvSpPr>
            <a:spLocks noChangeArrowheads="1"/>
          </p:cNvSpPr>
          <p:nvPr/>
        </p:nvSpPr>
        <p:spPr bwMode="auto">
          <a:xfrm>
            <a:off x="1384251" y="4725417"/>
            <a:ext cx="4178878" cy="1052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lIns="0" tIns="0" rIns="0" bIns="0"/>
          <a:lstStyle>
            <a:lvl1pPr marL="342900" indent="-342900" algn="r" defTabSz="330200" eaLnBrk="0" hangingPunct="0">
              <a:tabLst>
                <a:tab pos="8521700" algn="r"/>
              </a:tabLst>
              <a:defRPr sz="2400">
                <a:solidFill>
                  <a:schemeClr val="tx2"/>
                </a:solidFill>
                <a:latin typeface="Arial" panose="020B0604020202020204" pitchFamily="34" charset="0"/>
                <a:ea typeface="宋体" panose="02010600030101010101" pitchFamily="2" charset="-122"/>
              </a:defRPr>
            </a:lvl1pPr>
            <a:lvl2pPr marL="190500" indent="-188913" algn="r" defTabSz="330200" eaLnBrk="0" hangingPunct="0">
              <a:tabLst>
                <a:tab pos="8521700" algn="r"/>
              </a:tabLst>
              <a:defRPr sz="2400">
                <a:solidFill>
                  <a:schemeClr val="tx2"/>
                </a:solidFill>
                <a:latin typeface="Arial" panose="020B0604020202020204" pitchFamily="34" charset="0"/>
                <a:ea typeface="宋体" panose="02010600030101010101" pitchFamily="2" charset="-122"/>
              </a:defRPr>
            </a:lvl2pPr>
            <a:lvl3pPr marL="1143000" indent="-228600" algn="r" defTabSz="330200" eaLnBrk="0" hangingPunct="0">
              <a:tabLst>
                <a:tab pos="8521700" algn="r"/>
              </a:tabLst>
              <a:defRPr sz="2400">
                <a:solidFill>
                  <a:schemeClr val="tx2"/>
                </a:solidFill>
                <a:latin typeface="Arial" panose="020B0604020202020204" pitchFamily="34" charset="0"/>
                <a:ea typeface="宋体" panose="02010600030101010101" pitchFamily="2" charset="-122"/>
              </a:defRPr>
            </a:lvl3pPr>
            <a:lvl4pPr marL="1600200" indent="-228600" algn="r" defTabSz="330200" eaLnBrk="0" hangingPunct="0">
              <a:tabLst>
                <a:tab pos="8521700" algn="r"/>
              </a:tabLst>
              <a:defRPr sz="2400">
                <a:solidFill>
                  <a:schemeClr val="tx2"/>
                </a:solidFill>
                <a:latin typeface="Arial" panose="020B0604020202020204" pitchFamily="34" charset="0"/>
                <a:ea typeface="宋体" panose="02010600030101010101" pitchFamily="2" charset="-122"/>
              </a:defRPr>
            </a:lvl4pPr>
            <a:lvl5pPr marL="2057400" indent="-228600" algn="r" defTabSz="330200" eaLnBrk="0" hangingPunct="0">
              <a:tabLst>
                <a:tab pos="8521700" algn="r"/>
              </a:tabLst>
              <a:defRPr sz="2400">
                <a:solidFill>
                  <a:schemeClr val="tx2"/>
                </a:solidFill>
                <a:latin typeface="Arial" panose="020B0604020202020204" pitchFamily="34" charset="0"/>
                <a:ea typeface="宋体" panose="02010600030101010101" pitchFamily="2" charset="-122"/>
              </a:defRPr>
            </a:lvl5pPr>
            <a:lvl6pPr marL="2514600" indent="-228600" algn="r" defTabSz="330200" eaLnBrk="0" fontAlgn="base" hangingPunct="0">
              <a:spcBef>
                <a:spcPct val="0"/>
              </a:spcBef>
              <a:spcAft>
                <a:spcPct val="0"/>
              </a:spcAft>
              <a:tabLst>
                <a:tab pos="8521700" algn="r"/>
              </a:tabLst>
              <a:defRPr sz="2400">
                <a:solidFill>
                  <a:schemeClr val="tx2"/>
                </a:solidFill>
                <a:latin typeface="Arial" panose="020B0604020202020204" pitchFamily="34" charset="0"/>
                <a:ea typeface="宋体" panose="02010600030101010101" pitchFamily="2" charset="-122"/>
              </a:defRPr>
            </a:lvl6pPr>
            <a:lvl7pPr marL="2971800" indent="-228600" algn="r" defTabSz="330200" eaLnBrk="0" fontAlgn="base" hangingPunct="0">
              <a:spcBef>
                <a:spcPct val="0"/>
              </a:spcBef>
              <a:spcAft>
                <a:spcPct val="0"/>
              </a:spcAft>
              <a:tabLst>
                <a:tab pos="8521700" algn="r"/>
              </a:tabLst>
              <a:defRPr sz="2400">
                <a:solidFill>
                  <a:schemeClr val="tx2"/>
                </a:solidFill>
                <a:latin typeface="Arial" panose="020B0604020202020204" pitchFamily="34" charset="0"/>
                <a:ea typeface="宋体" panose="02010600030101010101" pitchFamily="2" charset="-122"/>
              </a:defRPr>
            </a:lvl7pPr>
            <a:lvl8pPr marL="3429000" indent="-228600" algn="r" defTabSz="330200" eaLnBrk="0" fontAlgn="base" hangingPunct="0">
              <a:spcBef>
                <a:spcPct val="0"/>
              </a:spcBef>
              <a:spcAft>
                <a:spcPct val="0"/>
              </a:spcAft>
              <a:tabLst>
                <a:tab pos="8521700" algn="r"/>
              </a:tabLst>
              <a:defRPr sz="2400">
                <a:solidFill>
                  <a:schemeClr val="tx2"/>
                </a:solidFill>
                <a:latin typeface="Arial" panose="020B0604020202020204" pitchFamily="34" charset="0"/>
                <a:ea typeface="宋体" panose="02010600030101010101" pitchFamily="2" charset="-122"/>
              </a:defRPr>
            </a:lvl8pPr>
            <a:lvl9pPr marL="3886200" indent="-228600" algn="r" defTabSz="330200" eaLnBrk="0" fontAlgn="base" hangingPunct="0">
              <a:spcBef>
                <a:spcPct val="0"/>
              </a:spcBef>
              <a:spcAft>
                <a:spcPct val="0"/>
              </a:spcAft>
              <a:tabLst>
                <a:tab pos="8521700" algn="r"/>
              </a:tabLst>
              <a:defRPr sz="2400">
                <a:solidFill>
                  <a:schemeClr val="tx2"/>
                </a:solidFill>
                <a:latin typeface="Arial" panose="020B0604020202020204" pitchFamily="34" charset="0"/>
                <a:ea typeface="宋体" panose="02010600030101010101" pitchFamily="2" charset="-122"/>
              </a:defRPr>
            </a:lvl9pPr>
          </a:lstStyle>
          <a:p>
            <a:pPr lvl="1" algn="l" eaLnBrk="1" hangingPunct="1">
              <a:lnSpc>
                <a:spcPct val="150000"/>
              </a:lnSpc>
              <a:buFontTx/>
              <a:buChar char="•"/>
            </a:pPr>
            <a:r>
              <a:rPr lang="zh-CN" altLang="zh-CN" sz="1400" kern="0" dirty="0">
                <a:solidFill>
                  <a:schemeClr val="tx1"/>
                </a:solidFill>
                <a:effectLst/>
                <a:latin typeface="+mn-ea"/>
                <a:ea typeface="+mn-ea"/>
                <a:cs typeface="Times New Roman" panose="02020603050405020304" pitchFamily="18" charset="0"/>
              </a:rPr>
              <a:t>计算来自不同配置模型的一对参数对应的嵌入向量的余弦相似度来表征其配置语义的相似度</a:t>
            </a:r>
            <a:r>
              <a:rPr lang="zh-CN" altLang="en-US" sz="1400" kern="0" dirty="0">
                <a:solidFill>
                  <a:schemeClr val="tx1"/>
                </a:solidFill>
                <a:effectLst/>
                <a:latin typeface="+mn-ea"/>
                <a:ea typeface="+mn-ea"/>
                <a:cs typeface="Times New Roman" panose="02020603050405020304" pitchFamily="18" charset="0"/>
              </a:rPr>
              <a:t>；</a:t>
            </a:r>
            <a:endParaRPr lang="en-US" altLang="zh-CN" sz="1400" kern="0" dirty="0">
              <a:solidFill>
                <a:schemeClr val="tx1"/>
              </a:solidFill>
              <a:effectLst/>
              <a:latin typeface="+mn-ea"/>
              <a:ea typeface="+mn-ea"/>
              <a:cs typeface="Times New Roman" panose="02020603050405020304" pitchFamily="18" charset="0"/>
            </a:endParaRPr>
          </a:p>
          <a:p>
            <a:pPr lvl="1" algn="l" eaLnBrk="1" hangingPunct="1">
              <a:lnSpc>
                <a:spcPct val="150000"/>
              </a:lnSpc>
              <a:buFontTx/>
              <a:buChar char="•"/>
            </a:pPr>
            <a:r>
              <a:rPr lang="zh-CN" altLang="zh-CN" sz="1400" kern="0" dirty="0">
                <a:solidFill>
                  <a:schemeClr val="tx1"/>
                </a:solidFill>
                <a:effectLst/>
                <a:latin typeface="+mn-ea"/>
                <a:ea typeface="+mn-ea"/>
                <a:cs typeface="Times New Roman" panose="02020603050405020304" pitchFamily="18" charset="0"/>
              </a:rPr>
              <a:t>打分进行排序，选择前</a:t>
            </a:r>
            <a:r>
              <a:rPr lang="en-US" altLang="zh-CN" sz="1400" kern="0" dirty="0">
                <a:solidFill>
                  <a:schemeClr val="tx1"/>
                </a:solidFill>
                <a:effectLst/>
                <a:latin typeface="+mn-ea"/>
                <a:ea typeface="+mn-ea"/>
              </a:rPr>
              <a:t>k</a:t>
            </a:r>
            <a:r>
              <a:rPr lang="zh-CN" altLang="zh-CN" sz="1400" kern="0" dirty="0">
                <a:solidFill>
                  <a:schemeClr val="tx1"/>
                </a:solidFill>
                <a:effectLst/>
                <a:latin typeface="+mn-ea"/>
                <a:ea typeface="+mn-ea"/>
                <a:cs typeface="Times New Roman" panose="02020603050405020304" pitchFamily="18" charset="0"/>
              </a:rPr>
              <a:t>个相似参数进行映射推荐</a:t>
            </a:r>
            <a:r>
              <a:rPr lang="zh-CN" altLang="zh-CN" sz="1400" dirty="0">
                <a:solidFill>
                  <a:schemeClr val="tx1"/>
                </a:solidFill>
                <a:effectLst/>
                <a:latin typeface="+mn-ea"/>
                <a:ea typeface="+mn-ea"/>
              </a:rPr>
              <a:t> </a:t>
            </a:r>
            <a:endParaRPr kumimoji="1" lang="zh-CN" altLang="en-US" sz="1400" dirty="0">
              <a:solidFill>
                <a:schemeClr val="tx1"/>
              </a:solidFill>
              <a:latin typeface="+mn-ea"/>
              <a:ea typeface="+mn-ea"/>
              <a:sym typeface="微软雅黑" panose="020B0503020204020204" pitchFamily="34" charset="-122"/>
            </a:endParaRPr>
          </a:p>
        </p:txBody>
      </p:sp>
      <p:sp>
        <p:nvSpPr>
          <p:cNvPr id="28" name="Rectangle 9">
            <a:extLst>
              <a:ext uri="{FF2B5EF4-FFF2-40B4-BE49-F238E27FC236}">
                <a16:creationId xmlns:a16="http://schemas.microsoft.com/office/drawing/2014/main" id="{EF58AB09-64B3-51FD-F317-017780141CE3}"/>
              </a:ext>
            </a:extLst>
          </p:cNvPr>
          <p:cNvSpPr>
            <a:spLocks noChangeArrowheads="1"/>
          </p:cNvSpPr>
          <p:nvPr/>
        </p:nvSpPr>
        <p:spPr bwMode="auto">
          <a:xfrm>
            <a:off x="6105455" y="4617731"/>
            <a:ext cx="4596195" cy="2062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lIns="0" tIns="0" rIns="0" bIns="0"/>
          <a:lstStyle>
            <a:lvl1pPr marL="342900" indent="-342900" algn="r" defTabSz="330200" eaLnBrk="0" hangingPunct="0">
              <a:tabLst>
                <a:tab pos="8521700" algn="r"/>
              </a:tabLst>
              <a:defRPr sz="2400">
                <a:solidFill>
                  <a:schemeClr val="tx2"/>
                </a:solidFill>
                <a:latin typeface="Arial" panose="020B0604020202020204" pitchFamily="34" charset="0"/>
                <a:ea typeface="宋体" panose="02010600030101010101" pitchFamily="2" charset="-122"/>
              </a:defRPr>
            </a:lvl1pPr>
            <a:lvl2pPr marL="190500" indent="-188913" algn="r" defTabSz="330200" eaLnBrk="0" hangingPunct="0">
              <a:tabLst>
                <a:tab pos="8521700" algn="r"/>
              </a:tabLst>
              <a:defRPr sz="2400">
                <a:solidFill>
                  <a:schemeClr val="tx2"/>
                </a:solidFill>
                <a:latin typeface="Arial" panose="020B0604020202020204" pitchFamily="34" charset="0"/>
                <a:ea typeface="宋体" panose="02010600030101010101" pitchFamily="2" charset="-122"/>
              </a:defRPr>
            </a:lvl2pPr>
            <a:lvl3pPr marL="1143000" indent="-228600" algn="r" defTabSz="330200" eaLnBrk="0" hangingPunct="0">
              <a:tabLst>
                <a:tab pos="8521700" algn="r"/>
              </a:tabLst>
              <a:defRPr sz="2400">
                <a:solidFill>
                  <a:schemeClr val="tx2"/>
                </a:solidFill>
                <a:latin typeface="Arial" panose="020B0604020202020204" pitchFamily="34" charset="0"/>
                <a:ea typeface="宋体" panose="02010600030101010101" pitchFamily="2" charset="-122"/>
              </a:defRPr>
            </a:lvl3pPr>
            <a:lvl4pPr marL="1600200" indent="-228600" algn="r" defTabSz="330200" eaLnBrk="0" hangingPunct="0">
              <a:tabLst>
                <a:tab pos="8521700" algn="r"/>
              </a:tabLst>
              <a:defRPr sz="2400">
                <a:solidFill>
                  <a:schemeClr val="tx2"/>
                </a:solidFill>
                <a:latin typeface="Arial" panose="020B0604020202020204" pitchFamily="34" charset="0"/>
                <a:ea typeface="宋体" panose="02010600030101010101" pitchFamily="2" charset="-122"/>
              </a:defRPr>
            </a:lvl4pPr>
            <a:lvl5pPr marL="2057400" indent="-228600" algn="r" defTabSz="330200" eaLnBrk="0" hangingPunct="0">
              <a:tabLst>
                <a:tab pos="8521700" algn="r"/>
              </a:tabLst>
              <a:defRPr sz="2400">
                <a:solidFill>
                  <a:schemeClr val="tx2"/>
                </a:solidFill>
                <a:latin typeface="Arial" panose="020B0604020202020204" pitchFamily="34" charset="0"/>
                <a:ea typeface="宋体" panose="02010600030101010101" pitchFamily="2" charset="-122"/>
              </a:defRPr>
            </a:lvl5pPr>
            <a:lvl6pPr marL="2514600" indent="-228600" algn="r" defTabSz="330200" eaLnBrk="0" fontAlgn="base" hangingPunct="0">
              <a:spcBef>
                <a:spcPct val="0"/>
              </a:spcBef>
              <a:spcAft>
                <a:spcPct val="0"/>
              </a:spcAft>
              <a:tabLst>
                <a:tab pos="8521700" algn="r"/>
              </a:tabLst>
              <a:defRPr sz="2400">
                <a:solidFill>
                  <a:schemeClr val="tx2"/>
                </a:solidFill>
                <a:latin typeface="Arial" panose="020B0604020202020204" pitchFamily="34" charset="0"/>
                <a:ea typeface="宋体" panose="02010600030101010101" pitchFamily="2" charset="-122"/>
              </a:defRPr>
            </a:lvl6pPr>
            <a:lvl7pPr marL="2971800" indent="-228600" algn="r" defTabSz="330200" eaLnBrk="0" fontAlgn="base" hangingPunct="0">
              <a:spcBef>
                <a:spcPct val="0"/>
              </a:spcBef>
              <a:spcAft>
                <a:spcPct val="0"/>
              </a:spcAft>
              <a:tabLst>
                <a:tab pos="8521700" algn="r"/>
              </a:tabLst>
              <a:defRPr sz="2400">
                <a:solidFill>
                  <a:schemeClr val="tx2"/>
                </a:solidFill>
                <a:latin typeface="Arial" panose="020B0604020202020204" pitchFamily="34" charset="0"/>
                <a:ea typeface="宋体" panose="02010600030101010101" pitchFamily="2" charset="-122"/>
              </a:defRPr>
            </a:lvl7pPr>
            <a:lvl8pPr marL="3429000" indent="-228600" algn="r" defTabSz="330200" eaLnBrk="0" fontAlgn="base" hangingPunct="0">
              <a:spcBef>
                <a:spcPct val="0"/>
              </a:spcBef>
              <a:spcAft>
                <a:spcPct val="0"/>
              </a:spcAft>
              <a:tabLst>
                <a:tab pos="8521700" algn="r"/>
              </a:tabLst>
              <a:defRPr sz="2400">
                <a:solidFill>
                  <a:schemeClr val="tx2"/>
                </a:solidFill>
                <a:latin typeface="Arial" panose="020B0604020202020204" pitchFamily="34" charset="0"/>
                <a:ea typeface="宋体" panose="02010600030101010101" pitchFamily="2" charset="-122"/>
              </a:defRPr>
            </a:lvl8pPr>
            <a:lvl9pPr marL="3886200" indent="-228600" algn="r" defTabSz="330200" eaLnBrk="0" fontAlgn="base" hangingPunct="0">
              <a:spcBef>
                <a:spcPct val="0"/>
              </a:spcBef>
              <a:spcAft>
                <a:spcPct val="0"/>
              </a:spcAft>
              <a:tabLst>
                <a:tab pos="8521700" algn="r"/>
              </a:tabLst>
              <a:defRPr sz="2400">
                <a:solidFill>
                  <a:schemeClr val="tx2"/>
                </a:solidFill>
                <a:latin typeface="Arial" panose="020B0604020202020204" pitchFamily="34" charset="0"/>
                <a:ea typeface="宋体" panose="02010600030101010101" pitchFamily="2" charset="-122"/>
              </a:defRPr>
            </a:lvl9pPr>
          </a:lstStyle>
          <a:p>
            <a:pPr lvl="1" algn="l" eaLnBrk="1" hangingPunct="1">
              <a:lnSpc>
                <a:spcPct val="150000"/>
              </a:lnSpc>
              <a:buFontTx/>
              <a:buChar char="•"/>
            </a:pPr>
            <a:r>
              <a:rPr lang="zh-CN" altLang="zh-CN" sz="1400" dirty="0">
                <a:solidFill>
                  <a:schemeClr val="tx1"/>
                </a:solidFill>
                <a:effectLst/>
                <a:latin typeface="+mn-ea"/>
                <a:ea typeface="+mn-ea"/>
                <a:cs typeface="Times New Roman" panose="02020603050405020304" pitchFamily="18" charset="0"/>
              </a:rPr>
              <a:t>给定几个手动标记的映射对以对</a:t>
            </a:r>
            <a:r>
              <a:rPr lang="en-US" altLang="zh-CN" sz="1400" dirty="0" err="1">
                <a:solidFill>
                  <a:schemeClr val="tx1"/>
                </a:solidFill>
                <a:effectLst/>
                <a:latin typeface="+mn-ea"/>
                <a:ea typeface="+mn-ea"/>
              </a:rPr>
              <a:t>NetBERT</a:t>
            </a:r>
            <a:r>
              <a:rPr lang="zh-CN" altLang="zh-CN" sz="1400" dirty="0">
                <a:solidFill>
                  <a:schemeClr val="tx1"/>
                </a:solidFill>
                <a:effectLst/>
                <a:latin typeface="+mn-ea"/>
                <a:ea typeface="+mn-ea"/>
                <a:cs typeface="Times New Roman" panose="02020603050405020304" pitchFamily="18" charset="0"/>
              </a:rPr>
              <a:t>进行微调</a:t>
            </a:r>
            <a:r>
              <a:rPr lang="zh-CN" altLang="en-US" sz="1400" dirty="0">
                <a:solidFill>
                  <a:schemeClr val="tx1"/>
                </a:solidFill>
                <a:effectLst/>
                <a:latin typeface="+mn-ea"/>
                <a:ea typeface="+mn-ea"/>
                <a:cs typeface="Times New Roman" panose="02020603050405020304" pitchFamily="18" charset="0"/>
              </a:rPr>
              <a:t>；</a:t>
            </a:r>
            <a:endParaRPr lang="en-US" altLang="zh-CN" sz="1400" dirty="0">
              <a:solidFill>
                <a:schemeClr val="tx1"/>
              </a:solidFill>
              <a:effectLst/>
              <a:latin typeface="+mn-ea"/>
              <a:ea typeface="+mn-ea"/>
              <a:cs typeface="Times New Roman" panose="02020603050405020304" pitchFamily="18" charset="0"/>
            </a:endParaRPr>
          </a:p>
          <a:p>
            <a:pPr lvl="1" algn="l" eaLnBrk="1" hangingPunct="1">
              <a:lnSpc>
                <a:spcPct val="150000"/>
              </a:lnSpc>
              <a:buFontTx/>
              <a:buChar char="•"/>
            </a:pPr>
            <a:r>
              <a:rPr lang="zh-CN" altLang="zh-CN" sz="1400" dirty="0">
                <a:solidFill>
                  <a:schemeClr val="tx1"/>
                </a:solidFill>
                <a:effectLst/>
                <a:latin typeface="+mn-ea"/>
                <a:ea typeface="+mn-ea"/>
                <a:cs typeface="Times New Roman" panose="02020603050405020304" pitchFamily="18" charset="0"/>
              </a:rPr>
              <a:t>将标记的映射对视作正对，随机采样生成负对。对每一对参数，提取上下文，并输入到当前的</a:t>
            </a:r>
            <a:r>
              <a:rPr lang="en-US" altLang="zh-CN" sz="1400" dirty="0" err="1">
                <a:solidFill>
                  <a:schemeClr val="tx1"/>
                </a:solidFill>
                <a:effectLst/>
                <a:latin typeface="+mn-ea"/>
                <a:ea typeface="+mn-ea"/>
              </a:rPr>
              <a:t>NetBERT</a:t>
            </a:r>
            <a:r>
              <a:rPr lang="zh-CN" altLang="zh-CN" sz="1400" dirty="0">
                <a:solidFill>
                  <a:schemeClr val="tx1"/>
                </a:solidFill>
                <a:effectLst/>
                <a:latin typeface="+mn-ea"/>
                <a:ea typeface="+mn-ea"/>
                <a:cs typeface="Times New Roman" panose="02020603050405020304" pitchFamily="18" charset="0"/>
              </a:rPr>
              <a:t>模型当中，使用与原始</a:t>
            </a:r>
            <a:r>
              <a:rPr lang="en-US" altLang="zh-CN" sz="1400" dirty="0">
                <a:solidFill>
                  <a:schemeClr val="tx1"/>
                </a:solidFill>
                <a:effectLst/>
                <a:latin typeface="+mn-ea"/>
                <a:ea typeface="+mn-ea"/>
              </a:rPr>
              <a:t>SBERT</a:t>
            </a:r>
            <a:r>
              <a:rPr lang="zh-CN" altLang="zh-CN" sz="1400" dirty="0">
                <a:solidFill>
                  <a:schemeClr val="tx1"/>
                </a:solidFill>
                <a:effectLst/>
                <a:latin typeface="+mn-ea"/>
                <a:ea typeface="+mn-ea"/>
                <a:cs typeface="Times New Roman" panose="02020603050405020304" pitchFamily="18" charset="0"/>
              </a:rPr>
              <a:t>模型完全相同的架构模型和句子匹配训练目标。</a:t>
            </a:r>
            <a:r>
              <a:rPr lang="zh-CN" altLang="zh-CN" sz="1400" dirty="0">
                <a:solidFill>
                  <a:schemeClr val="tx1"/>
                </a:solidFill>
                <a:effectLst/>
                <a:latin typeface="+mn-ea"/>
                <a:ea typeface="+mn-ea"/>
              </a:rPr>
              <a:t> </a:t>
            </a:r>
            <a:endParaRPr kumimoji="1" lang="zh-CN" altLang="en-US" sz="1400" dirty="0">
              <a:solidFill>
                <a:schemeClr val="tx1"/>
              </a:solidFill>
              <a:latin typeface="+mn-ea"/>
              <a:ea typeface="+mn-ea"/>
              <a:sym typeface="微软雅黑" panose="020B0503020204020204" pitchFamily="34" charset="-122"/>
            </a:endParaRPr>
          </a:p>
        </p:txBody>
      </p:sp>
    </p:spTree>
    <p:extLst>
      <p:ext uri="{BB962C8B-B14F-4D97-AF65-F5344CB8AC3E}">
        <p14:creationId xmlns:p14="http://schemas.microsoft.com/office/powerpoint/2010/main" val="7708743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3" cstate="screen">
            <a:alphaModFix amt="50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0242" name="Freeform 5"/>
          <p:cNvSpPr>
            <a:spLocks/>
          </p:cNvSpPr>
          <p:nvPr/>
        </p:nvSpPr>
        <p:spPr bwMode="auto">
          <a:xfrm>
            <a:off x="771225" y="1754842"/>
            <a:ext cx="2935728" cy="487172"/>
          </a:xfrm>
          <a:custGeom>
            <a:avLst/>
            <a:gdLst>
              <a:gd name="T0" fmla="*/ 275 w 3851"/>
              <a:gd name="T1" fmla="*/ 0 h 633"/>
              <a:gd name="T2" fmla="*/ 3575 w 3851"/>
              <a:gd name="T3" fmla="*/ 0 h 633"/>
              <a:gd name="T4" fmla="*/ 3851 w 3851"/>
              <a:gd name="T5" fmla="*/ 633 h 633"/>
              <a:gd name="T6" fmla="*/ 0 w 3851"/>
              <a:gd name="T7" fmla="*/ 633 h 633"/>
              <a:gd name="T8" fmla="*/ 275 w 3851"/>
              <a:gd name="T9" fmla="*/ 0 h 633"/>
            </a:gdLst>
            <a:ahLst/>
            <a:cxnLst>
              <a:cxn ang="0">
                <a:pos x="T0" y="T1"/>
              </a:cxn>
              <a:cxn ang="0">
                <a:pos x="T2" y="T3"/>
              </a:cxn>
              <a:cxn ang="0">
                <a:pos x="T4" y="T5"/>
              </a:cxn>
              <a:cxn ang="0">
                <a:pos x="T6" y="T7"/>
              </a:cxn>
              <a:cxn ang="0">
                <a:pos x="T8" y="T9"/>
              </a:cxn>
            </a:cxnLst>
            <a:rect l="0" t="0" r="r" b="b"/>
            <a:pathLst>
              <a:path w="3851" h="633">
                <a:moveTo>
                  <a:pt x="275" y="0"/>
                </a:moveTo>
                <a:lnTo>
                  <a:pt x="3575" y="0"/>
                </a:lnTo>
                <a:lnTo>
                  <a:pt x="3851" y="633"/>
                </a:lnTo>
                <a:lnTo>
                  <a:pt x="0" y="633"/>
                </a:lnTo>
                <a:lnTo>
                  <a:pt x="275" y="0"/>
                </a:lnTo>
                <a:close/>
              </a:path>
            </a:pathLst>
          </a:custGeom>
          <a:solidFill>
            <a:schemeClr val="tx1">
              <a:lumMod val="75000"/>
              <a:lumOff val="25000"/>
            </a:schemeClr>
          </a:solidFill>
          <a:ln>
            <a:noFill/>
          </a:ln>
        </p:spPr>
        <p:txBody>
          <a:bodyPr/>
          <a:lstStyle/>
          <a:p>
            <a:pPr marL="0" marR="0" lvl="0" indent="0" algn="l" defTabSz="914034" rtl="0" eaLnBrk="1" fontAlgn="base" latinLnBrk="0" hangingPunct="1">
              <a:lnSpc>
                <a:spcPct val="100000"/>
              </a:lnSpc>
              <a:spcBef>
                <a:spcPct val="0"/>
              </a:spcBef>
              <a:spcAft>
                <a:spcPct val="0"/>
              </a:spcAft>
              <a:buClrTx/>
              <a:buSzTx/>
              <a:buFontTx/>
              <a:buNone/>
              <a:tabLst/>
              <a:defRPr/>
            </a:pPr>
            <a:endParaRPr kumimoji="0" lang="zh-CN" altLang="en-US" sz="1799" b="0" i="0" u="none" strike="noStrike" kern="1200" cap="none" spc="0" normalizeH="0" baseline="0" noProof="0">
              <a:ln>
                <a:noFill/>
              </a:ln>
              <a:solidFill>
                <a:srgbClr val="FD7004"/>
              </a:solidFill>
              <a:effectLst/>
              <a:uLnTx/>
              <a:uFillTx/>
              <a:latin typeface="Arial" panose="020B0604020202020204" pitchFamily="34" charset="0"/>
              <a:ea typeface="宋体" panose="02010600030101010101" pitchFamily="2" charset="-122"/>
              <a:cs typeface="+mn-cs"/>
            </a:endParaRPr>
          </a:p>
        </p:txBody>
      </p:sp>
      <p:sp>
        <p:nvSpPr>
          <p:cNvPr id="10243" name="Rectangle 6"/>
          <p:cNvSpPr>
            <a:spLocks noChangeArrowheads="1"/>
          </p:cNvSpPr>
          <p:nvPr/>
        </p:nvSpPr>
        <p:spPr bwMode="auto">
          <a:xfrm>
            <a:off x="1" y="2245189"/>
            <a:ext cx="12192000" cy="2196242"/>
          </a:xfrm>
          <a:prstGeom prst="rect">
            <a:avLst/>
          </a:prstGeom>
          <a:gradFill flip="none" rotWithShape="1">
            <a:gsLst>
              <a:gs pos="0">
                <a:srgbClr val="0C4994">
                  <a:shade val="30000"/>
                  <a:satMod val="115000"/>
                </a:srgbClr>
              </a:gs>
              <a:gs pos="50000">
                <a:srgbClr val="0C4994">
                  <a:shade val="67500"/>
                  <a:satMod val="115000"/>
                </a:srgbClr>
              </a:gs>
              <a:gs pos="100000">
                <a:srgbClr val="0C4994">
                  <a:shade val="100000"/>
                  <a:satMod val="115000"/>
                </a:srgbClr>
              </a:gs>
            </a:gsLst>
            <a:lin ang="0" scaled="1"/>
            <a:tileRect/>
          </a:gradFill>
          <a:ln>
            <a:noFill/>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034" rtl="0" eaLnBrk="1" fontAlgn="base" latinLnBrk="0" hangingPunct="1">
              <a:lnSpc>
                <a:spcPct val="100000"/>
              </a:lnSpc>
              <a:spcBef>
                <a:spcPct val="0"/>
              </a:spcBef>
              <a:spcAft>
                <a:spcPct val="0"/>
              </a:spcAft>
              <a:buClrTx/>
              <a:buSzTx/>
              <a:buFontTx/>
              <a:buNone/>
              <a:tabLst/>
              <a:defRPr/>
            </a:pPr>
            <a:endParaRPr kumimoji="0" lang="zh-CN" altLang="en-US" sz="1799" b="0" i="0" u="none" strike="noStrike" kern="1200" cap="none" spc="0" normalizeH="0" baseline="0" noProof="0">
              <a:ln>
                <a:noFill/>
              </a:ln>
              <a:solidFill>
                <a:srgbClr val="FD7004"/>
              </a:solidFill>
              <a:effectLst/>
              <a:uLnTx/>
              <a:uFillTx/>
              <a:latin typeface="Arial" panose="020B0604020202020204" pitchFamily="34" charset="0"/>
              <a:ea typeface="宋体" panose="02010600030101010101" pitchFamily="2" charset="-122"/>
              <a:cs typeface="+mn-cs"/>
            </a:endParaRPr>
          </a:p>
        </p:txBody>
      </p:sp>
      <p:sp>
        <p:nvSpPr>
          <p:cNvPr id="10244" name="Rectangle 7"/>
          <p:cNvSpPr>
            <a:spLocks noChangeArrowheads="1"/>
          </p:cNvSpPr>
          <p:nvPr/>
        </p:nvSpPr>
        <p:spPr bwMode="auto">
          <a:xfrm>
            <a:off x="980692" y="1754842"/>
            <a:ext cx="2513618" cy="2686588"/>
          </a:xfrm>
          <a:prstGeom prst="rect">
            <a:avLst/>
          </a:prstGeom>
          <a:solidFill>
            <a:schemeClr val="accent2"/>
          </a:solidFill>
          <a:ln>
            <a:noFill/>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034" rtl="0" eaLnBrk="1" fontAlgn="base" latinLnBrk="0" hangingPunct="1">
              <a:lnSpc>
                <a:spcPct val="100000"/>
              </a:lnSpc>
              <a:spcBef>
                <a:spcPct val="0"/>
              </a:spcBef>
              <a:spcAft>
                <a:spcPct val="0"/>
              </a:spcAft>
              <a:buClrTx/>
              <a:buSzTx/>
              <a:buFontTx/>
              <a:buNone/>
              <a:tabLst/>
              <a:defRPr/>
            </a:pPr>
            <a:endParaRPr kumimoji="0" lang="zh-CN" altLang="en-US" sz="1799" b="0" i="0" u="none" strike="noStrike" kern="1200" cap="none" spc="0" normalizeH="0" baseline="0" noProof="0">
              <a:ln>
                <a:noFill/>
              </a:ln>
              <a:solidFill>
                <a:srgbClr val="FD7004"/>
              </a:solidFill>
              <a:effectLst/>
              <a:uLnTx/>
              <a:uFillTx/>
              <a:latin typeface="Arial" panose="020B0604020202020204" pitchFamily="34" charset="0"/>
              <a:ea typeface="宋体" panose="02010600030101010101" pitchFamily="2" charset="-122"/>
              <a:cs typeface="+mn-cs"/>
            </a:endParaRPr>
          </a:p>
        </p:txBody>
      </p:sp>
      <p:sp>
        <p:nvSpPr>
          <p:cNvPr id="10245" name="TextBox 23"/>
          <p:cNvSpPr txBox="1">
            <a:spLocks noChangeArrowheads="1"/>
          </p:cNvSpPr>
          <p:nvPr/>
        </p:nvSpPr>
        <p:spPr bwMode="auto">
          <a:xfrm>
            <a:off x="3792644" y="3064018"/>
            <a:ext cx="5614382" cy="1221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034" rtl="0" eaLnBrk="1" fontAlgn="base" latinLnBrk="0" hangingPunct="1">
              <a:lnSpc>
                <a:spcPct val="150000"/>
              </a:lnSpc>
              <a:spcBef>
                <a:spcPct val="0"/>
              </a:spcBef>
              <a:spcAft>
                <a:spcPct val="0"/>
              </a:spcAft>
              <a:buClrTx/>
              <a:buSzTx/>
              <a:buFontTx/>
              <a:buNone/>
              <a:tabLst/>
              <a:defRPr/>
            </a:pPr>
            <a:r>
              <a:rPr kumimoji="0" lang="en-US" altLang="zh-CN" sz="2599"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◎VDM</a:t>
            </a:r>
            <a:r>
              <a:rPr kumimoji="0" lang="zh-CN" altLang="en-US" sz="2599"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构建可靠性验证</a:t>
            </a:r>
            <a:endParaRPr kumimoji="0" lang="en-US" altLang="zh-CN" sz="2599"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a:p>
            <a:pPr marL="0" marR="0" lvl="0" indent="0" algn="l" defTabSz="914034" rtl="0" eaLnBrk="1" fontAlgn="base" latinLnBrk="0" hangingPunct="1">
              <a:lnSpc>
                <a:spcPct val="150000"/>
              </a:lnSpc>
              <a:spcBef>
                <a:spcPct val="0"/>
              </a:spcBef>
              <a:spcAft>
                <a:spcPct val="0"/>
              </a:spcAft>
              <a:buClrTx/>
              <a:buSzTx/>
              <a:buFontTx/>
              <a:buNone/>
              <a:tabLst/>
              <a:defRPr/>
            </a:pPr>
            <a:r>
              <a:rPr kumimoji="0" lang="en-US" altLang="zh-CN" sz="2599"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◎VDM-UDM</a:t>
            </a:r>
            <a:r>
              <a:rPr kumimoji="0" lang="zh-CN" altLang="en-US" sz="2599"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映射性能验证</a:t>
            </a:r>
          </a:p>
        </p:txBody>
      </p:sp>
      <p:sp>
        <p:nvSpPr>
          <p:cNvPr id="10246" name="TextBox 25"/>
          <p:cNvSpPr txBox="1">
            <a:spLocks noChangeArrowheads="1"/>
          </p:cNvSpPr>
          <p:nvPr/>
        </p:nvSpPr>
        <p:spPr bwMode="auto">
          <a:xfrm>
            <a:off x="3778363" y="2349922"/>
            <a:ext cx="5508060" cy="7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034" rtl="0" eaLnBrk="1" fontAlgn="base" latinLnBrk="0" hangingPunct="1">
              <a:lnSpc>
                <a:spcPct val="100000"/>
              </a:lnSpc>
              <a:spcBef>
                <a:spcPct val="0"/>
              </a:spcBef>
              <a:spcAft>
                <a:spcPct val="0"/>
              </a:spcAft>
              <a:buClrTx/>
              <a:buSzTx/>
              <a:buFontTx/>
              <a:buNone/>
              <a:tabLst/>
              <a:defRPr/>
            </a:pPr>
            <a:r>
              <a:rPr kumimoji="0" lang="zh-CN" altLang="en-US" sz="3998" b="1" i="0" u="none" strike="noStrike" kern="1200" cap="none" spc="0" normalizeH="0" baseline="0" noProof="0" dirty="0">
                <a:ln>
                  <a:noFill/>
                </a:ln>
                <a:solidFill>
                  <a:srgbClr val="FDCB34"/>
                </a:solidFill>
                <a:effectLst/>
                <a:uLnTx/>
                <a:uFillTx/>
                <a:latin typeface="微软雅黑" panose="020B0503020204020204" pitchFamily="34" charset="-122"/>
                <a:ea typeface="微软雅黑" panose="020B0503020204020204" pitchFamily="34" charset="-122"/>
                <a:cs typeface="+mn-cs"/>
              </a:rPr>
              <a:t>性能评估</a:t>
            </a:r>
          </a:p>
        </p:txBody>
      </p:sp>
      <p:sp>
        <p:nvSpPr>
          <p:cNvPr id="10247" name="TextBox 26"/>
          <p:cNvSpPr txBox="1">
            <a:spLocks noChangeArrowheads="1"/>
          </p:cNvSpPr>
          <p:nvPr/>
        </p:nvSpPr>
        <p:spPr bwMode="auto">
          <a:xfrm>
            <a:off x="1198095" y="2245187"/>
            <a:ext cx="2082621" cy="1938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034" rtl="0" eaLnBrk="1" fontAlgn="base" latinLnBrk="0" hangingPunct="1">
              <a:lnSpc>
                <a:spcPct val="100000"/>
              </a:lnSpc>
              <a:spcBef>
                <a:spcPct val="0"/>
              </a:spcBef>
              <a:spcAft>
                <a:spcPct val="0"/>
              </a:spcAft>
              <a:buClrTx/>
              <a:buSzTx/>
              <a:buFontTx/>
              <a:buNone/>
              <a:tabLst/>
              <a:defRPr/>
            </a:pPr>
            <a:r>
              <a:rPr kumimoji="0" lang="en-US" altLang="zh-CN" sz="11995"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03</a:t>
            </a:r>
            <a:endParaRPr kumimoji="0" lang="zh-CN" altLang="en-US" sz="11995"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pic>
        <p:nvPicPr>
          <p:cNvPr id="11" name="图片 10" descr="横版组合——透明.png"/>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a:off x="8468075" y="127196"/>
            <a:ext cx="3429530" cy="72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96826532"/>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243"/>
                                        </p:tgtEl>
                                        <p:attrNameLst>
                                          <p:attrName>style.visibility</p:attrName>
                                        </p:attrNameLst>
                                      </p:cBhvr>
                                      <p:to>
                                        <p:strVal val="visible"/>
                                      </p:to>
                                    </p:set>
                                    <p:animEffect transition="in" filter="wipe(left)">
                                      <p:cBhvr>
                                        <p:cTn id="7" dur="500"/>
                                        <p:tgtEl>
                                          <p:spTgt spid="10243"/>
                                        </p:tgtEl>
                                      </p:cBhvr>
                                    </p:animEffect>
                                  </p:childTnLst>
                                </p:cTn>
                              </p:par>
                            </p:childTnLst>
                          </p:cTn>
                        </p:par>
                        <p:par>
                          <p:cTn id="8" fill="hold" nodeType="afterGroup">
                            <p:stCondLst>
                              <p:cond delay="500"/>
                            </p:stCondLst>
                            <p:childTnLst>
                              <p:par>
                                <p:cTn id="9" presetID="22" presetClass="entr" presetSubtype="4" fill="hold" nodeType="afterEffect">
                                  <p:stCondLst>
                                    <p:cond delay="0"/>
                                  </p:stCondLst>
                                  <p:childTnLst>
                                    <p:set>
                                      <p:cBhvr>
                                        <p:cTn id="10" dur="1" fill="hold">
                                          <p:stCondLst>
                                            <p:cond delay="0"/>
                                          </p:stCondLst>
                                        </p:cTn>
                                        <p:tgtEl>
                                          <p:spTgt spid="10242"/>
                                        </p:tgtEl>
                                        <p:attrNameLst>
                                          <p:attrName>style.visibility</p:attrName>
                                        </p:attrNameLst>
                                      </p:cBhvr>
                                      <p:to>
                                        <p:strVal val="visible"/>
                                      </p:to>
                                    </p:set>
                                    <p:animEffect transition="in" filter="wipe(down)">
                                      <p:cBhvr>
                                        <p:cTn id="11" dur="300"/>
                                        <p:tgtEl>
                                          <p:spTgt spid="10242"/>
                                        </p:tgtEl>
                                      </p:cBhvr>
                                    </p:animEffect>
                                  </p:childTnLst>
                                </p:cTn>
                              </p:par>
                            </p:childTnLst>
                          </p:cTn>
                        </p:par>
                        <p:par>
                          <p:cTn id="12" fill="hold" nodeType="afterGroup">
                            <p:stCondLst>
                              <p:cond delay="800"/>
                            </p:stCondLst>
                            <p:childTnLst>
                              <p:par>
                                <p:cTn id="13" presetID="22" presetClass="entr" presetSubtype="1" fill="hold" grpId="0" nodeType="afterEffect">
                                  <p:stCondLst>
                                    <p:cond delay="0"/>
                                  </p:stCondLst>
                                  <p:childTnLst>
                                    <p:set>
                                      <p:cBhvr>
                                        <p:cTn id="14" dur="1" fill="hold">
                                          <p:stCondLst>
                                            <p:cond delay="0"/>
                                          </p:stCondLst>
                                        </p:cTn>
                                        <p:tgtEl>
                                          <p:spTgt spid="10244"/>
                                        </p:tgtEl>
                                        <p:attrNameLst>
                                          <p:attrName>style.visibility</p:attrName>
                                        </p:attrNameLst>
                                      </p:cBhvr>
                                      <p:to>
                                        <p:strVal val="visible"/>
                                      </p:to>
                                    </p:set>
                                    <p:animEffect transition="in" filter="wipe(up)">
                                      <p:cBhvr>
                                        <p:cTn id="15" dur="500"/>
                                        <p:tgtEl>
                                          <p:spTgt spid="10244"/>
                                        </p:tgtEl>
                                      </p:cBhvr>
                                    </p:animEffect>
                                  </p:childTnLst>
                                </p:cTn>
                              </p:par>
                            </p:childTnLst>
                          </p:cTn>
                        </p:par>
                        <p:par>
                          <p:cTn id="16" fill="hold" nodeType="afterGroup">
                            <p:stCondLst>
                              <p:cond delay="1300"/>
                            </p:stCondLst>
                            <p:childTnLst>
                              <p:par>
                                <p:cTn id="17" presetID="1" presetClass="entr" presetSubtype="0" fill="hold" grpId="0" nodeType="afterEffect">
                                  <p:stCondLst>
                                    <p:cond delay="0"/>
                                  </p:stCondLst>
                                  <p:childTnLst>
                                    <p:set>
                                      <p:cBhvr>
                                        <p:cTn id="18" dur="1" fill="hold">
                                          <p:stCondLst>
                                            <p:cond delay="0"/>
                                          </p:stCondLst>
                                        </p:cTn>
                                        <p:tgtEl>
                                          <p:spTgt spid="10247"/>
                                        </p:tgtEl>
                                        <p:attrNameLst>
                                          <p:attrName>style.visibility</p:attrName>
                                        </p:attrNameLst>
                                      </p:cBhvr>
                                      <p:to>
                                        <p:strVal val="visible"/>
                                      </p:to>
                                    </p:set>
                                  </p:childTnLst>
                                </p:cTn>
                              </p:par>
                            </p:childTnLst>
                          </p:cTn>
                        </p:par>
                        <p:par>
                          <p:cTn id="19" fill="hold" nodeType="afterGroup">
                            <p:stCondLst>
                              <p:cond delay="1300"/>
                            </p:stCondLst>
                            <p:childTnLst>
                              <p:par>
                                <p:cTn id="20" presetID="1" presetClass="entr" presetSubtype="0" fill="hold" grpId="0" nodeType="afterEffect">
                                  <p:stCondLst>
                                    <p:cond delay="0"/>
                                  </p:stCondLst>
                                  <p:childTnLst>
                                    <p:set>
                                      <p:cBhvr>
                                        <p:cTn id="21" dur="1" fill="hold">
                                          <p:stCondLst>
                                            <p:cond delay="0"/>
                                          </p:stCondLst>
                                        </p:cTn>
                                        <p:tgtEl>
                                          <p:spTgt spid="10246"/>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102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3" grpId="0" animBg="1" autoUpdateAnimBg="0"/>
      <p:bldP spid="10244" grpId="0" animBg="1" autoUpdateAnimBg="0"/>
      <p:bldP spid="10245" grpId="0" autoUpdateAnimBg="0"/>
      <p:bldP spid="10246" grpId="0" autoUpdateAnimBg="0"/>
      <p:bldP spid="10247" grpId="0" autoUpdateAnimBg="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0"/>
            <a:ext cx="10515600" cy="1021543"/>
          </a:xfrm>
        </p:spPr>
        <p:txBody>
          <a:bodyPr/>
          <a:lstStyle/>
          <a:p>
            <a:r>
              <a:rPr lang="en-US" altLang="zh-CN" dirty="0"/>
              <a:t>VDM</a:t>
            </a:r>
            <a:r>
              <a:rPr lang="zh-CN" altLang="en-US" dirty="0"/>
              <a:t>构建可靠性验证</a:t>
            </a:r>
          </a:p>
        </p:txBody>
      </p:sp>
      <p:sp>
        <p:nvSpPr>
          <p:cNvPr id="5" name="文本框 4">
            <a:extLst>
              <a:ext uri="{FF2B5EF4-FFF2-40B4-BE49-F238E27FC236}">
                <a16:creationId xmlns:a16="http://schemas.microsoft.com/office/drawing/2014/main" id="{C1E3FB82-CEC1-B894-F9B5-E105FAC766FC}"/>
              </a:ext>
            </a:extLst>
          </p:cNvPr>
          <p:cNvSpPr txBox="1"/>
          <p:nvPr/>
        </p:nvSpPr>
        <p:spPr>
          <a:xfrm>
            <a:off x="838200" y="1021543"/>
            <a:ext cx="7937090" cy="1135054"/>
          </a:xfrm>
          <a:prstGeom prst="rect">
            <a:avLst/>
          </a:prstGeom>
          <a:noFill/>
        </p:spPr>
        <p:txBody>
          <a:bodyPr wrap="square" rtlCol="0">
            <a:spAutoFit/>
          </a:bodyPr>
          <a:lstStyle/>
          <a:p>
            <a:pPr marL="457200" indent="-457200">
              <a:lnSpc>
                <a:spcPct val="150000"/>
              </a:lnSpc>
              <a:buFont typeface="Wingdings" pitchFamily="2" charset="2"/>
              <a:buChar char="p"/>
            </a:pPr>
            <a:r>
              <a:rPr kumimoji="1" lang="zh-CN" altLang="en-US" sz="2400" b="1" dirty="0">
                <a:latin typeface="+mn-ea"/>
                <a:cs typeface="Times New Roman" panose="02020603050405020304" pitchFamily="18" charset="0"/>
              </a:rPr>
              <a:t>测试设备</a:t>
            </a:r>
            <a:r>
              <a:rPr kumimoji="1" lang="zh-CN" altLang="en-US" sz="2400" dirty="0">
                <a:latin typeface="+mn-ea"/>
                <a:cs typeface="Times New Roman" panose="02020603050405020304" pitchFamily="18" charset="0"/>
              </a:rPr>
              <a:t>：</a:t>
            </a:r>
            <a:r>
              <a:rPr lang="en-US" altLang="zh-CN" sz="2400" dirty="0">
                <a:effectLst/>
                <a:latin typeface="+mn-ea"/>
                <a:cs typeface="Times New Roman" panose="02020603050405020304" pitchFamily="18" charset="0"/>
              </a:rPr>
              <a:t>Huawei</a:t>
            </a:r>
            <a:r>
              <a:rPr lang="zh-CN" altLang="zh-CN" sz="2400" dirty="0">
                <a:effectLst/>
                <a:latin typeface="+mn-ea"/>
                <a:cs typeface="Times New Roman" panose="02020603050405020304" pitchFamily="18" charset="0"/>
              </a:rPr>
              <a:t>、</a:t>
            </a:r>
            <a:r>
              <a:rPr lang="en-US" altLang="zh-CN" sz="2400" dirty="0">
                <a:effectLst/>
                <a:latin typeface="+mn-ea"/>
                <a:cs typeface="Times New Roman" panose="02020603050405020304" pitchFamily="18" charset="0"/>
              </a:rPr>
              <a:t>Cisco</a:t>
            </a:r>
            <a:r>
              <a:rPr lang="zh-CN" altLang="zh-CN" sz="2400" dirty="0">
                <a:effectLst/>
                <a:latin typeface="+mn-ea"/>
                <a:cs typeface="Times New Roman" panose="02020603050405020304" pitchFamily="18" charset="0"/>
              </a:rPr>
              <a:t>、</a:t>
            </a:r>
            <a:r>
              <a:rPr lang="en-US" altLang="zh-CN" sz="2400" dirty="0">
                <a:effectLst/>
                <a:latin typeface="+mn-ea"/>
                <a:cs typeface="Times New Roman" panose="02020603050405020304" pitchFamily="18" charset="0"/>
              </a:rPr>
              <a:t>Nokia</a:t>
            </a:r>
            <a:r>
              <a:rPr lang="zh-CN" altLang="en-US" sz="2400" dirty="0">
                <a:latin typeface="+mn-ea"/>
                <a:cs typeface="Times New Roman" panose="02020603050405020304" pitchFamily="18" charset="0"/>
              </a:rPr>
              <a:t> 和 </a:t>
            </a:r>
            <a:r>
              <a:rPr lang="en-US" altLang="zh-CN" sz="2400" dirty="0">
                <a:effectLst/>
                <a:latin typeface="+mn-ea"/>
                <a:cs typeface="Times New Roman" panose="02020603050405020304" pitchFamily="18" charset="0"/>
              </a:rPr>
              <a:t>H3C</a:t>
            </a:r>
          </a:p>
          <a:p>
            <a:pPr marL="457200" indent="-457200">
              <a:lnSpc>
                <a:spcPct val="150000"/>
              </a:lnSpc>
              <a:buFont typeface="Wingdings" pitchFamily="2" charset="2"/>
              <a:buChar char="p"/>
            </a:pPr>
            <a:r>
              <a:rPr lang="zh-CN" altLang="en-US" sz="2400" b="1" dirty="0">
                <a:latin typeface="+mn-ea"/>
                <a:cs typeface="Times New Roman" panose="02020603050405020304" pitchFamily="18" charset="0"/>
              </a:rPr>
              <a:t>性能指标</a:t>
            </a:r>
            <a:r>
              <a:rPr lang="zh-CN" altLang="en-US" sz="2400" dirty="0">
                <a:latin typeface="+mn-ea"/>
                <a:cs typeface="Times New Roman" panose="02020603050405020304" pitchFamily="18" charset="0"/>
              </a:rPr>
              <a:t>：</a:t>
            </a:r>
            <a:r>
              <a:rPr lang="zh-CN" altLang="zh-CN" sz="2400" dirty="0">
                <a:effectLst/>
                <a:latin typeface="+mn-ea"/>
                <a:cs typeface="Times New Roman" panose="02020603050405020304" pitchFamily="18" charset="0"/>
              </a:rPr>
              <a:t>构建时间、纠察错误</a:t>
            </a:r>
            <a:r>
              <a:rPr lang="en-US" altLang="zh-CN" sz="2400" dirty="0">
                <a:effectLst/>
                <a:latin typeface="+mn-ea"/>
              </a:rPr>
              <a:t>/</a:t>
            </a:r>
            <a:r>
              <a:rPr lang="zh-CN" altLang="zh-CN" sz="2400" dirty="0">
                <a:effectLst/>
                <a:latin typeface="+mn-ea"/>
                <a:cs typeface="Times New Roman" panose="02020603050405020304" pitchFamily="18" charset="0"/>
              </a:rPr>
              <a:t>歧义数量、匹配度</a:t>
            </a:r>
            <a:r>
              <a:rPr lang="zh-CN" altLang="en-US" sz="2400" dirty="0">
                <a:effectLst/>
                <a:latin typeface="+mn-ea"/>
                <a:cs typeface="Times New Roman" panose="02020603050405020304" pitchFamily="18" charset="0"/>
              </a:rPr>
              <a:t>等</a:t>
            </a:r>
            <a:r>
              <a:rPr lang="zh-CN" altLang="zh-CN" sz="2400" dirty="0">
                <a:effectLst/>
                <a:latin typeface="+mn-ea"/>
              </a:rPr>
              <a:t> </a:t>
            </a:r>
            <a:r>
              <a:rPr lang="zh-CN" altLang="zh-CN" sz="2400" dirty="0">
                <a:effectLst/>
                <a:latin typeface="+mn-ea"/>
                <a:cs typeface="Times New Roman" panose="02020603050405020304" pitchFamily="18" charset="0"/>
              </a:rPr>
              <a:t> </a:t>
            </a:r>
            <a:endParaRPr kumimoji="1" lang="zh-CN" altLang="en-US" sz="2400" dirty="0">
              <a:latin typeface="+mn-ea"/>
              <a:cs typeface="Times New Roman" panose="02020603050405020304" pitchFamily="18" charset="0"/>
            </a:endParaRPr>
          </a:p>
        </p:txBody>
      </p:sp>
      <p:grpSp>
        <p:nvGrpSpPr>
          <p:cNvPr id="10" name="组合 9">
            <a:extLst>
              <a:ext uri="{FF2B5EF4-FFF2-40B4-BE49-F238E27FC236}">
                <a16:creationId xmlns:a16="http://schemas.microsoft.com/office/drawing/2014/main" id="{D3E3C8A1-52A2-7734-7FF1-AADBC93E88CA}"/>
              </a:ext>
            </a:extLst>
          </p:cNvPr>
          <p:cNvGrpSpPr/>
          <p:nvPr/>
        </p:nvGrpSpPr>
        <p:grpSpPr>
          <a:xfrm>
            <a:off x="1209562" y="2156597"/>
            <a:ext cx="9400630" cy="2924816"/>
            <a:chOff x="578942" y="2156597"/>
            <a:chExt cx="11034116" cy="3433042"/>
          </a:xfrm>
        </p:grpSpPr>
        <p:pic>
          <p:nvPicPr>
            <p:cNvPr id="6" name="图片 5">
              <a:extLst>
                <a:ext uri="{FF2B5EF4-FFF2-40B4-BE49-F238E27FC236}">
                  <a16:creationId xmlns:a16="http://schemas.microsoft.com/office/drawing/2014/main" id="{A248B253-CFD9-049C-9AFB-AA122DDD9E2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8942" y="2156597"/>
              <a:ext cx="11034116" cy="3433042"/>
            </a:xfrm>
            <a:prstGeom prst="rect">
              <a:avLst/>
            </a:prstGeom>
          </p:spPr>
        </p:pic>
        <p:sp>
          <p:nvSpPr>
            <p:cNvPr id="7" name="矩形 6">
              <a:extLst>
                <a:ext uri="{FF2B5EF4-FFF2-40B4-BE49-F238E27FC236}">
                  <a16:creationId xmlns:a16="http://schemas.microsoft.com/office/drawing/2014/main" id="{DE4EDDE2-17DA-7B97-0208-96B17C15B304}"/>
                </a:ext>
              </a:extLst>
            </p:cNvPr>
            <p:cNvSpPr/>
            <p:nvPr/>
          </p:nvSpPr>
          <p:spPr>
            <a:xfrm>
              <a:off x="2846439" y="3819832"/>
              <a:ext cx="8657303" cy="35396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矩形 7">
              <a:extLst>
                <a:ext uri="{FF2B5EF4-FFF2-40B4-BE49-F238E27FC236}">
                  <a16:creationId xmlns:a16="http://schemas.microsoft.com/office/drawing/2014/main" id="{F4EBA474-79B7-565B-E117-48CFF1EBA814}"/>
                </a:ext>
              </a:extLst>
            </p:cNvPr>
            <p:cNvSpPr/>
            <p:nvPr/>
          </p:nvSpPr>
          <p:spPr>
            <a:xfrm>
              <a:off x="2846438" y="4689986"/>
              <a:ext cx="8657303" cy="25072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矩形 8">
              <a:extLst>
                <a:ext uri="{FF2B5EF4-FFF2-40B4-BE49-F238E27FC236}">
                  <a16:creationId xmlns:a16="http://schemas.microsoft.com/office/drawing/2014/main" id="{14AD4F41-FA58-F64B-9B7B-68321D0D4C25}"/>
                </a:ext>
              </a:extLst>
            </p:cNvPr>
            <p:cNvSpPr/>
            <p:nvPr/>
          </p:nvSpPr>
          <p:spPr>
            <a:xfrm>
              <a:off x="2846438" y="5235677"/>
              <a:ext cx="8657303" cy="250721"/>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11" name="文本框 10">
            <a:extLst>
              <a:ext uri="{FF2B5EF4-FFF2-40B4-BE49-F238E27FC236}">
                <a16:creationId xmlns:a16="http://schemas.microsoft.com/office/drawing/2014/main" id="{8E676F6A-3FB4-5670-521E-FCF7509E88AE}"/>
              </a:ext>
            </a:extLst>
          </p:cNvPr>
          <p:cNvSpPr txBox="1"/>
          <p:nvPr/>
        </p:nvSpPr>
        <p:spPr>
          <a:xfrm>
            <a:off x="838200" y="5081413"/>
            <a:ext cx="4133850" cy="581057"/>
          </a:xfrm>
          <a:prstGeom prst="rect">
            <a:avLst/>
          </a:prstGeom>
          <a:noFill/>
        </p:spPr>
        <p:txBody>
          <a:bodyPr wrap="square" rtlCol="0">
            <a:spAutoFit/>
          </a:bodyPr>
          <a:lstStyle/>
          <a:p>
            <a:pPr marL="457200" indent="-457200">
              <a:lnSpc>
                <a:spcPct val="150000"/>
              </a:lnSpc>
              <a:buFont typeface="Wingdings" pitchFamily="2" charset="2"/>
              <a:buChar char="Ø"/>
            </a:pPr>
            <a:r>
              <a:rPr kumimoji="1" lang="zh-CN" altLang="en-US" sz="2400" dirty="0">
                <a:latin typeface="+mn-ea"/>
                <a:cs typeface="Times New Roman" panose="02020603050405020304" pitchFamily="18" charset="0"/>
              </a:rPr>
              <a:t>模型构建时间：约 </a:t>
            </a:r>
            <a:r>
              <a:rPr kumimoji="1" lang="en-US" altLang="zh-CN" sz="2400" dirty="0">
                <a:latin typeface="+mn-ea"/>
                <a:cs typeface="Times New Roman" panose="02020603050405020304" pitchFamily="18" charset="0"/>
              </a:rPr>
              <a:t>13min</a:t>
            </a:r>
            <a:endParaRPr kumimoji="1" lang="zh-CN" altLang="en-US" sz="2400" dirty="0">
              <a:latin typeface="+mn-ea"/>
              <a:cs typeface="Times New Roman" panose="02020603050405020304" pitchFamily="18" charset="0"/>
            </a:endParaRPr>
          </a:p>
        </p:txBody>
      </p:sp>
      <p:sp>
        <p:nvSpPr>
          <p:cNvPr id="12" name="文本框 11">
            <a:extLst>
              <a:ext uri="{FF2B5EF4-FFF2-40B4-BE49-F238E27FC236}">
                <a16:creationId xmlns:a16="http://schemas.microsoft.com/office/drawing/2014/main" id="{81398FA5-A2CC-C245-D21B-3915F3364805}"/>
              </a:ext>
            </a:extLst>
          </p:cNvPr>
          <p:cNvSpPr txBox="1"/>
          <p:nvPr/>
        </p:nvSpPr>
        <p:spPr>
          <a:xfrm>
            <a:off x="5980131" y="5081413"/>
            <a:ext cx="5364031" cy="581057"/>
          </a:xfrm>
          <a:prstGeom prst="rect">
            <a:avLst/>
          </a:prstGeom>
          <a:noFill/>
        </p:spPr>
        <p:txBody>
          <a:bodyPr wrap="square" rtlCol="0">
            <a:spAutoFit/>
          </a:bodyPr>
          <a:lstStyle/>
          <a:p>
            <a:pPr marL="457200" indent="-457200">
              <a:lnSpc>
                <a:spcPct val="150000"/>
              </a:lnSpc>
              <a:buFont typeface="Wingdings" pitchFamily="2" charset="2"/>
              <a:buChar char="Ø"/>
            </a:pPr>
            <a:r>
              <a:rPr kumimoji="1" lang="zh-CN" altLang="en-US" sz="2400" dirty="0">
                <a:latin typeface="+mn-ea"/>
                <a:cs typeface="Times New Roman" panose="02020603050405020304" pitchFamily="18" charset="0"/>
              </a:rPr>
              <a:t>主要耗时：</a:t>
            </a:r>
            <a:r>
              <a:rPr kumimoji="1" lang="en-US" altLang="zh-CN" sz="2400" dirty="0">
                <a:latin typeface="+mn-ea"/>
                <a:cs typeface="Times New Roman" panose="02020603050405020304" pitchFamily="18" charset="0"/>
              </a:rPr>
              <a:t>CLI</a:t>
            </a:r>
            <a:r>
              <a:rPr kumimoji="1" lang="zh-CN" altLang="en-US" sz="2400" dirty="0">
                <a:latin typeface="+mn-ea"/>
                <a:cs typeface="Times New Roman" panose="02020603050405020304" pitchFamily="18" charset="0"/>
              </a:rPr>
              <a:t> 图模型构建（</a:t>
            </a:r>
            <a:r>
              <a:rPr kumimoji="1" lang="en-US" altLang="zh-CN" sz="2400" dirty="0">
                <a:latin typeface="+mn-ea"/>
                <a:cs typeface="Times New Roman" panose="02020603050405020304" pitchFamily="18" charset="0"/>
              </a:rPr>
              <a:t>CGM</a:t>
            </a:r>
            <a:r>
              <a:rPr kumimoji="1" lang="zh-CN" altLang="en-US" sz="2400" dirty="0">
                <a:latin typeface="+mn-ea"/>
                <a:cs typeface="Times New Roman" panose="02020603050405020304" pitchFamily="18" charset="0"/>
              </a:rPr>
              <a:t>）</a:t>
            </a:r>
          </a:p>
        </p:txBody>
      </p:sp>
      <p:sp>
        <p:nvSpPr>
          <p:cNvPr id="13" name="文本框 12">
            <a:extLst>
              <a:ext uri="{FF2B5EF4-FFF2-40B4-BE49-F238E27FC236}">
                <a16:creationId xmlns:a16="http://schemas.microsoft.com/office/drawing/2014/main" id="{B0DAB469-AC97-594D-D8A9-7F8F7BA54EF1}"/>
              </a:ext>
            </a:extLst>
          </p:cNvPr>
          <p:cNvSpPr txBox="1"/>
          <p:nvPr/>
        </p:nvSpPr>
        <p:spPr>
          <a:xfrm>
            <a:off x="838200" y="5553477"/>
            <a:ext cx="5829300" cy="581057"/>
          </a:xfrm>
          <a:prstGeom prst="rect">
            <a:avLst/>
          </a:prstGeom>
          <a:noFill/>
        </p:spPr>
        <p:txBody>
          <a:bodyPr wrap="square" rtlCol="0">
            <a:spAutoFit/>
          </a:bodyPr>
          <a:lstStyle/>
          <a:p>
            <a:pPr marL="457200" indent="-457200">
              <a:lnSpc>
                <a:spcPct val="150000"/>
              </a:lnSpc>
              <a:buFont typeface="Wingdings" pitchFamily="2" charset="2"/>
              <a:buChar char="Ø"/>
            </a:pPr>
            <a:r>
              <a:rPr kumimoji="1" lang="zh-CN" altLang="en-US" sz="2400" dirty="0">
                <a:latin typeface="+mn-ea"/>
                <a:cs typeface="Times New Roman" panose="02020603050405020304" pitchFamily="18" charset="0"/>
              </a:rPr>
              <a:t>纠错数量：超</a:t>
            </a:r>
            <a:r>
              <a:rPr kumimoji="1" lang="en-US" altLang="zh-CN" sz="2400" dirty="0">
                <a:latin typeface="+mn-ea"/>
                <a:cs typeface="Times New Roman" panose="02020603050405020304" pitchFamily="18" charset="0"/>
              </a:rPr>
              <a:t>200</a:t>
            </a:r>
            <a:r>
              <a:rPr kumimoji="1" lang="zh-CN" altLang="en-US" sz="2400" dirty="0">
                <a:latin typeface="+mn-ea"/>
                <a:cs typeface="Times New Roman" panose="02020603050405020304" pitchFamily="18" charset="0"/>
              </a:rPr>
              <a:t>个错误或歧义</a:t>
            </a:r>
          </a:p>
        </p:txBody>
      </p:sp>
      <p:sp>
        <p:nvSpPr>
          <p:cNvPr id="14" name="文本框 13">
            <a:extLst>
              <a:ext uri="{FF2B5EF4-FFF2-40B4-BE49-F238E27FC236}">
                <a16:creationId xmlns:a16="http://schemas.microsoft.com/office/drawing/2014/main" id="{27A6E0E8-B98B-DDBE-3622-40E9EA1F4638}"/>
              </a:ext>
            </a:extLst>
          </p:cNvPr>
          <p:cNvSpPr txBox="1"/>
          <p:nvPr/>
        </p:nvSpPr>
        <p:spPr>
          <a:xfrm>
            <a:off x="5980131" y="5553477"/>
            <a:ext cx="5829300" cy="581057"/>
          </a:xfrm>
          <a:prstGeom prst="rect">
            <a:avLst/>
          </a:prstGeom>
          <a:noFill/>
        </p:spPr>
        <p:txBody>
          <a:bodyPr wrap="square" rtlCol="0">
            <a:spAutoFit/>
          </a:bodyPr>
          <a:lstStyle/>
          <a:p>
            <a:pPr marL="457200" indent="-457200">
              <a:lnSpc>
                <a:spcPct val="150000"/>
              </a:lnSpc>
              <a:buFont typeface="Wingdings" pitchFamily="2" charset="2"/>
              <a:buChar char="Ø"/>
            </a:pPr>
            <a:r>
              <a:rPr kumimoji="1" lang="zh-CN" altLang="en-US" sz="2400" dirty="0">
                <a:latin typeface="+mn-ea"/>
                <a:cs typeface="Times New Roman" panose="02020603050405020304" pitchFamily="18" charset="0"/>
              </a:rPr>
              <a:t>匹配度：</a:t>
            </a:r>
            <a:r>
              <a:rPr kumimoji="1" lang="en-US" altLang="zh-CN" sz="2400" dirty="0">
                <a:latin typeface="+mn-ea"/>
                <a:cs typeface="Times New Roman" panose="02020603050405020304" pitchFamily="18" charset="0"/>
              </a:rPr>
              <a:t>100%</a:t>
            </a:r>
            <a:r>
              <a:rPr kumimoji="1" lang="zh-CN" altLang="en-US" sz="2400" dirty="0">
                <a:latin typeface="+mn-ea"/>
                <a:cs typeface="Times New Roman" panose="02020603050405020304" pitchFamily="18" charset="0"/>
              </a:rPr>
              <a:t>（</a:t>
            </a:r>
            <a:r>
              <a:rPr kumimoji="1" lang="en-US" altLang="zh-CN" sz="2400" dirty="0">
                <a:latin typeface="+mn-ea"/>
                <a:cs typeface="Times New Roman" panose="02020603050405020304" pitchFamily="18" charset="0"/>
              </a:rPr>
              <a:t>Huawei</a:t>
            </a:r>
            <a:r>
              <a:rPr kumimoji="1" lang="zh-CN" altLang="en-US" sz="2400" dirty="0">
                <a:latin typeface="+mn-ea"/>
                <a:cs typeface="Times New Roman" panose="02020603050405020304" pitchFamily="18" charset="0"/>
              </a:rPr>
              <a:t> 和 </a:t>
            </a:r>
            <a:r>
              <a:rPr kumimoji="1" lang="en-US" altLang="zh-CN" sz="2400" dirty="0">
                <a:latin typeface="+mn-ea"/>
                <a:cs typeface="Times New Roman" panose="02020603050405020304" pitchFamily="18" charset="0"/>
              </a:rPr>
              <a:t>Nokia</a:t>
            </a:r>
            <a:r>
              <a:rPr kumimoji="1" lang="zh-CN" altLang="en-US" sz="2400" dirty="0">
                <a:latin typeface="+mn-ea"/>
                <a:cs typeface="Times New Roman" panose="02020603050405020304" pitchFamily="18" charset="0"/>
              </a:rPr>
              <a:t>）</a:t>
            </a:r>
          </a:p>
        </p:txBody>
      </p:sp>
    </p:spTree>
    <p:extLst>
      <p:ext uri="{BB962C8B-B14F-4D97-AF65-F5344CB8AC3E}">
        <p14:creationId xmlns:p14="http://schemas.microsoft.com/office/powerpoint/2010/main" val="19505500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0"/>
            <a:ext cx="10515600" cy="1021543"/>
          </a:xfrm>
        </p:spPr>
        <p:txBody>
          <a:bodyPr/>
          <a:lstStyle/>
          <a:p>
            <a:r>
              <a:rPr lang="en-US" altLang="zh-CN" dirty="0"/>
              <a:t>VDM-UDM</a:t>
            </a:r>
            <a:r>
              <a:rPr lang="zh-CN" altLang="en-US" dirty="0"/>
              <a:t>映射性能验证</a:t>
            </a:r>
          </a:p>
        </p:txBody>
      </p:sp>
      <p:sp>
        <p:nvSpPr>
          <p:cNvPr id="4" name="文本框 3">
            <a:extLst>
              <a:ext uri="{FF2B5EF4-FFF2-40B4-BE49-F238E27FC236}">
                <a16:creationId xmlns:a16="http://schemas.microsoft.com/office/drawing/2014/main" id="{3943FF90-3822-F0DD-699D-4A7F012E2312}"/>
              </a:ext>
            </a:extLst>
          </p:cNvPr>
          <p:cNvSpPr txBox="1"/>
          <p:nvPr/>
        </p:nvSpPr>
        <p:spPr>
          <a:xfrm>
            <a:off x="838200" y="1003177"/>
            <a:ext cx="10896600" cy="1458220"/>
          </a:xfrm>
          <a:prstGeom prst="rect">
            <a:avLst/>
          </a:prstGeom>
          <a:noFill/>
        </p:spPr>
        <p:txBody>
          <a:bodyPr wrap="square" rtlCol="0">
            <a:spAutoFit/>
          </a:bodyPr>
          <a:lstStyle/>
          <a:p>
            <a:pPr marL="457200" indent="-457200">
              <a:lnSpc>
                <a:spcPct val="200000"/>
              </a:lnSpc>
              <a:buFont typeface="Wingdings" pitchFamily="2" charset="2"/>
              <a:buChar char="p"/>
            </a:pPr>
            <a:r>
              <a:rPr kumimoji="1" lang="zh-CN" altLang="en-US" sz="2400" b="1" dirty="0">
                <a:latin typeface="+mn-ea"/>
                <a:cs typeface="Times New Roman" panose="02020603050405020304" pitchFamily="18" charset="0"/>
              </a:rPr>
              <a:t>评价指标</a:t>
            </a:r>
            <a:r>
              <a:rPr kumimoji="1" lang="zh-CN" altLang="en-US" sz="2400" dirty="0">
                <a:latin typeface="+mn-ea"/>
                <a:cs typeface="Times New Roman" panose="02020603050405020304" pitchFamily="18" charset="0"/>
              </a:rPr>
              <a:t>：</a:t>
            </a:r>
            <a:r>
              <a:rPr lang="en-US" altLang="zh-CN" sz="2400" dirty="0">
                <a:effectLst/>
                <a:latin typeface="+mn-ea"/>
                <a:cs typeface="Times New Roman" panose="02020603050405020304" pitchFamily="18" charset="0"/>
              </a:rPr>
              <a:t>top</a:t>
            </a:r>
            <a:r>
              <a:rPr lang="zh-CN" altLang="en-US" sz="2400" dirty="0">
                <a:effectLst/>
                <a:latin typeface="+mn-ea"/>
                <a:cs typeface="Times New Roman" panose="02020603050405020304" pitchFamily="18" charset="0"/>
              </a:rPr>
              <a:t> </a:t>
            </a:r>
            <a:r>
              <a:rPr lang="en-US" altLang="zh-CN" sz="2400" dirty="0">
                <a:effectLst/>
                <a:latin typeface="+mn-ea"/>
                <a:cs typeface="Times New Roman" panose="02020603050405020304" pitchFamily="18" charset="0"/>
              </a:rPr>
              <a:t>K</a:t>
            </a:r>
            <a:r>
              <a:rPr lang="zh-CN" altLang="en-US" sz="2400" dirty="0">
                <a:effectLst/>
                <a:latin typeface="+mn-ea"/>
                <a:cs typeface="Times New Roman" panose="02020603050405020304" pitchFamily="18" charset="0"/>
              </a:rPr>
              <a:t> 的召回率（</a:t>
            </a:r>
            <a:r>
              <a:rPr lang="zh-CN" altLang="zh-CN" sz="2400" dirty="0">
                <a:latin typeface="+mn-ea"/>
                <a:cs typeface="Times New Roman" panose="02020603050405020304" pitchFamily="18" charset="0"/>
              </a:rPr>
              <a:t>正确的映射对在前</a:t>
            </a:r>
            <a:r>
              <a:rPr lang="en-US" altLang="zh-CN" sz="2400" dirty="0">
                <a:latin typeface="+mn-ea"/>
                <a:cs typeface="Times New Roman" panose="02020603050405020304" pitchFamily="18" charset="0"/>
              </a:rPr>
              <a:t> k </a:t>
            </a:r>
            <a:r>
              <a:rPr lang="zh-CN" altLang="zh-CN" sz="2400" dirty="0">
                <a:latin typeface="+mn-ea"/>
                <a:cs typeface="Times New Roman" panose="02020603050405020304" pitchFamily="18" charset="0"/>
              </a:rPr>
              <a:t>个推荐项中出现的百分比</a:t>
            </a:r>
            <a:r>
              <a:rPr lang="zh-CN" altLang="en-US" sz="2400" dirty="0">
                <a:effectLst/>
                <a:latin typeface="+mn-ea"/>
                <a:cs typeface="Times New Roman" panose="02020603050405020304" pitchFamily="18" charset="0"/>
              </a:rPr>
              <a:t>）</a:t>
            </a:r>
            <a:endParaRPr lang="en-US" altLang="zh-CN" sz="2400" dirty="0">
              <a:effectLst/>
              <a:latin typeface="+mn-ea"/>
              <a:cs typeface="Times New Roman" panose="02020603050405020304" pitchFamily="18" charset="0"/>
            </a:endParaRPr>
          </a:p>
          <a:p>
            <a:pPr marL="457200" indent="-457200">
              <a:lnSpc>
                <a:spcPct val="200000"/>
              </a:lnSpc>
              <a:buFont typeface="Wingdings" pitchFamily="2" charset="2"/>
              <a:buChar char="p"/>
            </a:pPr>
            <a:r>
              <a:rPr kumimoji="1" lang="zh-CN" altLang="en-US" sz="2400" b="1" dirty="0">
                <a:latin typeface="+mn-ea"/>
                <a:cs typeface="Times New Roman" panose="02020603050405020304" pitchFamily="18" charset="0"/>
              </a:rPr>
              <a:t>对比模型：</a:t>
            </a:r>
          </a:p>
        </p:txBody>
      </p:sp>
      <p:sp>
        <p:nvSpPr>
          <p:cNvPr id="5" name="文本框 4">
            <a:extLst>
              <a:ext uri="{FF2B5EF4-FFF2-40B4-BE49-F238E27FC236}">
                <a16:creationId xmlns:a16="http://schemas.microsoft.com/office/drawing/2014/main" id="{54D1BFA8-E661-BA39-9AD0-5322A1D4BEC5}"/>
              </a:ext>
            </a:extLst>
          </p:cNvPr>
          <p:cNvSpPr txBox="1"/>
          <p:nvPr/>
        </p:nvSpPr>
        <p:spPr>
          <a:xfrm>
            <a:off x="838200" y="2461397"/>
            <a:ext cx="11049000" cy="2797048"/>
          </a:xfrm>
          <a:prstGeom prst="rect">
            <a:avLst/>
          </a:prstGeom>
          <a:noFill/>
        </p:spPr>
        <p:txBody>
          <a:bodyPr wrap="square" rtlCol="0">
            <a:spAutoFit/>
          </a:bodyPr>
          <a:lstStyle/>
          <a:p>
            <a:pPr marL="457200" indent="-457200">
              <a:lnSpc>
                <a:spcPct val="150000"/>
              </a:lnSpc>
              <a:buFont typeface="Wingdings" pitchFamily="2" charset="2"/>
              <a:buChar char="Ø"/>
            </a:pPr>
            <a:r>
              <a:rPr kumimoji="1" lang="en-US" altLang="zh-CN" sz="2400" dirty="0">
                <a:latin typeface="+mn-ea"/>
                <a:cs typeface="Times New Roman" panose="02020603050405020304" pitchFamily="18" charset="0"/>
              </a:rPr>
              <a:t>IR</a:t>
            </a:r>
            <a:r>
              <a:rPr kumimoji="1" lang="zh-CN" altLang="en-US" sz="2400" dirty="0">
                <a:latin typeface="+mn-ea"/>
                <a:cs typeface="Times New Roman" panose="02020603050405020304" pitchFamily="18" charset="0"/>
              </a:rPr>
              <a:t>：</a:t>
            </a:r>
            <a:r>
              <a:rPr lang="zh-CN" altLang="zh-CN" sz="2400" dirty="0">
                <a:latin typeface="+mn-ea"/>
                <a:cs typeface="Times New Roman" panose="02020603050405020304" pitchFamily="18" charset="0"/>
              </a:rPr>
              <a:t>基于信息检索（</a:t>
            </a:r>
            <a:r>
              <a:rPr lang="en-US" altLang="zh-CN" sz="2400" dirty="0">
                <a:latin typeface="+mn-ea"/>
                <a:cs typeface="Times New Roman" panose="02020603050405020304" pitchFamily="18" charset="0"/>
              </a:rPr>
              <a:t>Information Retrieval</a:t>
            </a:r>
            <a:r>
              <a:rPr lang="zh-CN" altLang="zh-CN" sz="2400" dirty="0">
                <a:latin typeface="+mn-ea"/>
                <a:cs typeface="Times New Roman" panose="02020603050405020304" pitchFamily="18" charset="0"/>
              </a:rPr>
              <a:t>）的映射方式</a:t>
            </a:r>
            <a:r>
              <a:rPr lang="zh-CN" altLang="en-US" sz="2400" dirty="0">
                <a:latin typeface="+mn-ea"/>
                <a:cs typeface="Times New Roman" panose="02020603050405020304" pitchFamily="18" charset="0"/>
              </a:rPr>
              <a:t>，选取</a:t>
            </a:r>
            <a:r>
              <a:rPr lang="en-US" altLang="zh-CN" sz="2400" dirty="0">
                <a:latin typeface="+mn-ea"/>
                <a:cs typeface="Times New Roman" panose="02020603050405020304" pitchFamily="18" charset="0"/>
              </a:rPr>
              <a:t>TF-IDF</a:t>
            </a:r>
            <a:r>
              <a:rPr lang="zh-CN" altLang="zh-CN" sz="2400" dirty="0">
                <a:latin typeface="+mn-ea"/>
                <a:cs typeface="Times New Roman" panose="02020603050405020304" pitchFamily="18" charset="0"/>
              </a:rPr>
              <a:t>方法；</a:t>
            </a:r>
            <a:endParaRPr lang="en-US" altLang="zh-CN" sz="2400" dirty="0">
              <a:latin typeface="+mn-ea"/>
              <a:cs typeface="Times New Roman" panose="02020603050405020304" pitchFamily="18" charset="0"/>
            </a:endParaRPr>
          </a:p>
          <a:p>
            <a:pPr marL="457200" indent="-457200">
              <a:lnSpc>
                <a:spcPct val="150000"/>
              </a:lnSpc>
              <a:buFont typeface="Wingdings" pitchFamily="2" charset="2"/>
              <a:buChar char="Ø"/>
            </a:pPr>
            <a:r>
              <a:rPr kumimoji="1" lang="en-US" altLang="zh-CN" sz="2400" dirty="0">
                <a:latin typeface="+mn-ea"/>
                <a:cs typeface="Times New Roman" panose="02020603050405020304" pitchFamily="18" charset="0"/>
              </a:rPr>
              <a:t>SBERT</a:t>
            </a:r>
            <a:r>
              <a:rPr kumimoji="1" lang="zh-CN" altLang="zh-CN" sz="2400" dirty="0">
                <a:latin typeface="+mn-ea"/>
                <a:cs typeface="Times New Roman" panose="02020603050405020304" pitchFamily="18" charset="0"/>
              </a:rPr>
              <a:t>：使用三元组网络结构作增强的预训练</a:t>
            </a:r>
            <a:r>
              <a:rPr kumimoji="1" lang="en-US" altLang="zh-CN" sz="2400" dirty="0">
                <a:latin typeface="+mn-ea"/>
                <a:cs typeface="Times New Roman" panose="02020603050405020304" pitchFamily="18" charset="0"/>
              </a:rPr>
              <a:t>BERT</a:t>
            </a:r>
            <a:r>
              <a:rPr kumimoji="1" lang="zh-CN" altLang="zh-CN" sz="2400" dirty="0">
                <a:latin typeface="+mn-ea"/>
                <a:cs typeface="Times New Roman" panose="02020603050405020304" pitchFamily="18" charset="0"/>
              </a:rPr>
              <a:t>模型；</a:t>
            </a:r>
            <a:endParaRPr kumimoji="1" lang="en-US" altLang="zh-CN" sz="2400" dirty="0">
              <a:latin typeface="+mn-ea"/>
              <a:cs typeface="Times New Roman" panose="02020603050405020304" pitchFamily="18" charset="0"/>
            </a:endParaRPr>
          </a:p>
          <a:p>
            <a:pPr marL="457200" indent="-457200">
              <a:lnSpc>
                <a:spcPct val="150000"/>
              </a:lnSpc>
              <a:buFont typeface="Wingdings" pitchFamily="2" charset="2"/>
              <a:buChar char="Ø"/>
            </a:pPr>
            <a:r>
              <a:rPr kumimoji="1" lang="en-US" altLang="zh-CN" sz="2400" dirty="0" err="1">
                <a:latin typeface="+mn-ea"/>
                <a:cs typeface="Times New Roman" panose="02020603050405020304" pitchFamily="18" charset="0"/>
              </a:rPr>
              <a:t>SimCSE</a:t>
            </a:r>
            <a:r>
              <a:rPr kumimoji="1" lang="zh-CN" altLang="zh-CN" sz="2400" dirty="0">
                <a:latin typeface="+mn-ea"/>
                <a:cs typeface="Times New Roman" panose="02020603050405020304" pitchFamily="18" charset="0"/>
              </a:rPr>
              <a:t>：利用对比学习目标来规范预先训练以提升句子相似性测量任务性能；</a:t>
            </a:r>
            <a:endParaRPr kumimoji="1" lang="en-US" altLang="zh-CN" sz="2400" dirty="0">
              <a:latin typeface="+mn-ea"/>
              <a:cs typeface="Times New Roman" panose="02020603050405020304" pitchFamily="18" charset="0"/>
            </a:endParaRPr>
          </a:p>
          <a:p>
            <a:pPr marL="457200" indent="-457200">
              <a:lnSpc>
                <a:spcPct val="150000"/>
              </a:lnSpc>
              <a:buFont typeface="Wingdings" pitchFamily="2" charset="2"/>
              <a:buChar char="Ø"/>
            </a:pPr>
            <a:r>
              <a:rPr kumimoji="1" lang="en-US" altLang="zh-CN" sz="2400" dirty="0">
                <a:latin typeface="+mn-ea"/>
                <a:cs typeface="Times New Roman" panose="02020603050405020304" pitchFamily="18" charset="0"/>
              </a:rPr>
              <a:t>IR+DL</a:t>
            </a:r>
            <a:r>
              <a:rPr kumimoji="1" lang="zh-CN" altLang="zh-CN" sz="2400" dirty="0">
                <a:latin typeface="+mn-ea"/>
                <a:cs typeface="Times New Roman" panose="02020603050405020304" pitchFamily="18" charset="0"/>
              </a:rPr>
              <a:t>：</a:t>
            </a:r>
            <a:r>
              <a:rPr kumimoji="1" lang="en-US" altLang="zh-CN" sz="2400" dirty="0">
                <a:latin typeface="+mn-ea"/>
                <a:cs typeface="Times New Roman" panose="02020603050405020304" pitchFamily="18" charset="0"/>
              </a:rPr>
              <a:t>IR</a:t>
            </a:r>
            <a:r>
              <a:rPr kumimoji="1" lang="zh-CN" altLang="zh-CN" sz="2400" dirty="0">
                <a:latin typeface="+mn-ea"/>
                <a:cs typeface="Times New Roman" panose="02020603050405020304" pitchFamily="18" charset="0"/>
              </a:rPr>
              <a:t>方法和</a:t>
            </a:r>
            <a:r>
              <a:rPr kumimoji="1" lang="en-US" altLang="zh-CN" sz="2400" dirty="0">
                <a:latin typeface="+mn-ea"/>
                <a:cs typeface="Times New Roman" panose="02020603050405020304" pitchFamily="18" charset="0"/>
              </a:rPr>
              <a:t>DL</a:t>
            </a:r>
            <a:r>
              <a:rPr kumimoji="1" lang="zh-CN" altLang="zh-CN" sz="2400" dirty="0">
                <a:latin typeface="+mn-ea"/>
                <a:cs typeface="Times New Roman" panose="02020603050405020304" pitchFamily="18" charset="0"/>
              </a:rPr>
              <a:t>的集成模型，其中</a:t>
            </a:r>
            <a:r>
              <a:rPr kumimoji="1" lang="en-US" altLang="zh-CN" sz="2400" dirty="0">
                <a:latin typeface="+mn-ea"/>
                <a:cs typeface="Times New Roman" panose="02020603050405020304" pitchFamily="18" charset="0"/>
              </a:rPr>
              <a:t>DL</a:t>
            </a:r>
            <a:r>
              <a:rPr kumimoji="1" lang="zh-CN" altLang="zh-CN" sz="2400" dirty="0">
                <a:latin typeface="+mn-ea"/>
                <a:cs typeface="Times New Roman" panose="02020603050405020304" pitchFamily="18" charset="0"/>
              </a:rPr>
              <a:t>可以是任何基于</a:t>
            </a:r>
            <a:r>
              <a:rPr kumimoji="1" lang="en-US" altLang="zh-CN" sz="2400" dirty="0">
                <a:latin typeface="+mn-ea"/>
                <a:cs typeface="Times New Roman" panose="02020603050405020304" pitchFamily="18" charset="0"/>
              </a:rPr>
              <a:t>DL</a:t>
            </a:r>
            <a:r>
              <a:rPr kumimoji="1" lang="zh-CN" altLang="zh-CN" sz="2400" dirty="0">
                <a:latin typeface="+mn-ea"/>
                <a:cs typeface="Times New Roman" panose="02020603050405020304" pitchFamily="18" charset="0"/>
              </a:rPr>
              <a:t>的句子匹配模型。</a:t>
            </a:r>
            <a:r>
              <a:rPr kumimoji="1" lang="en-US" altLang="zh-CN" sz="2400" dirty="0">
                <a:latin typeface="+mn-ea"/>
                <a:cs typeface="Times New Roman" panose="02020603050405020304" pitchFamily="18" charset="0"/>
              </a:rPr>
              <a:t>	</a:t>
            </a:r>
            <a:r>
              <a:rPr kumimoji="1" lang="zh-CN" altLang="en-US" sz="2400" dirty="0">
                <a:latin typeface="+mn-ea"/>
                <a:cs typeface="Times New Roman" panose="02020603050405020304" pitchFamily="18" charset="0"/>
              </a:rPr>
              <a:t>        </a:t>
            </a:r>
            <a:r>
              <a:rPr kumimoji="1" lang="en-US" altLang="zh-CN" sz="2400" dirty="0">
                <a:latin typeface="+mn-ea"/>
                <a:cs typeface="Times New Roman" panose="02020603050405020304" pitchFamily="18" charset="0"/>
              </a:rPr>
              <a:t>IR</a:t>
            </a:r>
            <a:r>
              <a:rPr kumimoji="1" lang="zh-CN" altLang="zh-CN" sz="2400" dirty="0">
                <a:latin typeface="+mn-ea"/>
                <a:cs typeface="Times New Roman" panose="02020603050405020304" pitchFamily="18" charset="0"/>
              </a:rPr>
              <a:t>方法用于初步选择，</a:t>
            </a:r>
            <a:r>
              <a:rPr kumimoji="1" lang="en-US" altLang="zh-CN" sz="2400" dirty="0">
                <a:latin typeface="+mn-ea"/>
                <a:cs typeface="Times New Roman" panose="02020603050405020304" pitchFamily="18" charset="0"/>
              </a:rPr>
              <a:t>DL</a:t>
            </a:r>
            <a:r>
              <a:rPr kumimoji="1" lang="zh-CN" altLang="zh-CN" sz="2400" dirty="0">
                <a:latin typeface="+mn-ea"/>
                <a:cs typeface="Times New Roman" panose="02020603050405020304" pitchFamily="18" charset="0"/>
              </a:rPr>
              <a:t>用于精细排序。</a:t>
            </a:r>
          </a:p>
        </p:txBody>
      </p:sp>
    </p:spTree>
    <p:extLst>
      <p:ext uri="{BB962C8B-B14F-4D97-AF65-F5344CB8AC3E}">
        <p14:creationId xmlns:p14="http://schemas.microsoft.com/office/powerpoint/2010/main" val="38202519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Freeform 11"/>
          <p:cNvSpPr>
            <a:spLocks/>
          </p:cNvSpPr>
          <p:nvPr/>
        </p:nvSpPr>
        <p:spPr bwMode="auto">
          <a:xfrm>
            <a:off x="4792379" y="866189"/>
            <a:ext cx="891827" cy="112668"/>
          </a:xfrm>
          <a:custGeom>
            <a:avLst/>
            <a:gdLst>
              <a:gd name="T0" fmla="*/ 111 w 1156"/>
              <a:gd name="T1" fmla="*/ 0 h 142"/>
              <a:gd name="T2" fmla="*/ 1045 w 1156"/>
              <a:gd name="T3" fmla="*/ 0 h 142"/>
              <a:gd name="T4" fmla="*/ 1156 w 1156"/>
              <a:gd name="T5" fmla="*/ 142 h 142"/>
              <a:gd name="T6" fmla="*/ 0 w 1156"/>
              <a:gd name="T7" fmla="*/ 142 h 142"/>
              <a:gd name="T8" fmla="*/ 111 w 1156"/>
              <a:gd name="T9" fmla="*/ 0 h 142"/>
            </a:gdLst>
            <a:ahLst/>
            <a:cxnLst>
              <a:cxn ang="0">
                <a:pos x="T0" y="T1"/>
              </a:cxn>
              <a:cxn ang="0">
                <a:pos x="T2" y="T3"/>
              </a:cxn>
              <a:cxn ang="0">
                <a:pos x="T4" y="T5"/>
              </a:cxn>
              <a:cxn ang="0">
                <a:pos x="T6" y="T7"/>
              </a:cxn>
              <a:cxn ang="0">
                <a:pos x="T8" y="T9"/>
              </a:cxn>
            </a:cxnLst>
            <a:rect l="0" t="0" r="r" b="b"/>
            <a:pathLst>
              <a:path w="1156" h="142">
                <a:moveTo>
                  <a:pt x="111" y="0"/>
                </a:moveTo>
                <a:lnTo>
                  <a:pt x="1045" y="0"/>
                </a:lnTo>
                <a:lnTo>
                  <a:pt x="1156" y="142"/>
                </a:lnTo>
                <a:lnTo>
                  <a:pt x="0" y="142"/>
                </a:lnTo>
                <a:lnTo>
                  <a:pt x="111" y="0"/>
                </a:lnTo>
                <a:close/>
              </a:path>
            </a:pathLst>
          </a:custGeom>
          <a:solidFill>
            <a:srgbClr val="006B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034" rtl="0" eaLnBrk="1" fontAlgn="base" latinLnBrk="0" hangingPunct="1">
              <a:lnSpc>
                <a:spcPct val="100000"/>
              </a:lnSpc>
              <a:spcBef>
                <a:spcPct val="0"/>
              </a:spcBef>
              <a:spcAft>
                <a:spcPct val="0"/>
              </a:spcAft>
              <a:buClrTx/>
              <a:buSzTx/>
              <a:buFontTx/>
              <a:buNone/>
              <a:tabLst/>
              <a:defRPr/>
            </a:pPr>
            <a:endParaRPr kumimoji="0" lang="zh-CN" altLang="en-US" sz="1799" b="0" i="0" u="none" strike="noStrike" kern="1200" cap="none" spc="0" normalizeH="0" baseline="0" noProof="0">
              <a:ln>
                <a:noFill/>
              </a:ln>
              <a:solidFill>
                <a:srgbClr val="006794"/>
              </a:solidFill>
              <a:effectLst/>
              <a:uLnTx/>
              <a:uFillTx/>
              <a:latin typeface="Arial" panose="020B0604020202020204" pitchFamily="34" charset="0"/>
              <a:ea typeface="宋体" panose="02010600030101010101" pitchFamily="2" charset="-122"/>
              <a:cs typeface="+mn-cs"/>
            </a:endParaRPr>
          </a:p>
        </p:txBody>
      </p:sp>
      <p:sp>
        <p:nvSpPr>
          <p:cNvPr id="14339" name="Freeform 10"/>
          <p:cNvSpPr>
            <a:spLocks/>
          </p:cNvSpPr>
          <p:nvPr/>
        </p:nvSpPr>
        <p:spPr bwMode="auto">
          <a:xfrm>
            <a:off x="4628930" y="955055"/>
            <a:ext cx="6690287" cy="701401"/>
          </a:xfrm>
          <a:custGeom>
            <a:avLst/>
            <a:gdLst>
              <a:gd name="T0" fmla="*/ 97 w 8676"/>
              <a:gd name="T1" fmla="*/ 0 h 884"/>
              <a:gd name="T2" fmla="*/ 8475 w 8676"/>
              <a:gd name="T3" fmla="*/ 0 h 884"/>
              <a:gd name="T4" fmla="*/ 8676 w 8676"/>
              <a:gd name="T5" fmla="*/ 202 h 884"/>
              <a:gd name="T6" fmla="*/ 8676 w 8676"/>
              <a:gd name="T7" fmla="*/ 788 h 884"/>
              <a:gd name="T8" fmla="*/ 8579 w 8676"/>
              <a:gd name="T9" fmla="*/ 884 h 884"/>
              <a:gd name="T10" fmla="*/ 97 w 8676"/>
              <a:gd name="T11" fmla="*/ 884 h 884"/>
              <a:gd name="T12" fmla="*/ 0 w 8676"/>
              <a:gd name="T13" fmla="*/ 788 h 884"/>
              <a:gd name="T14" fmla="*/ 0 w 8676"/>
              <a:gd name="T15" fmla="*/ 96 h 884"/>
              <a:gd name="T16" fmla="*/ 97 w 8676"/>
              <a:gd name="T17" fmla="*/ 0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76" h="884">
                <a:moveTo>
                  <a:pt x="97" y="0"/>
                </a:moveTo>
                <a:lnTo>
                  <a:pt x="8475" y="0"/>
                </a:lnTo>
                <a:lnTo>
                  <a:pt x="8676" y="202"/>
                </a:lnTo>
                <a:lnTo>
                  <a:pt x="8676" y="788"/>
                </a:lnTo>
                <a:cubicBezTo>
                  <a:pt x="8676" y="841"/>
                  <a:pt x="8632" y="884"/>
                  <a:pt x="8579" y="884"/>
                </a:cubicBezTo>
                <a:lnTo>
                  <a:pt x="97" y="884"/>
                </a:lnTo>
                <a:cubicBezTo>
                  <a:pt x="44" y="884"/>
                  <a:pt x="0" y="841"/>
                  <a:pt x="0" y="788"/>
                </a:cubicBezTo>
                <a:lnTo>
                  <a:pt x="0" y="96"/>
                </a:lnTo>
                <a:cubicBezTo>
                  <a:pt x="0" y="43"/>
                  <a:pt x="44" y="0"/>
                  <a:pt x="97" y="0"/>
                </a:cubicBezTo>
                <a:close/>
              </a:path>
            </a:pathLst>
          </a:custGeom>
          <a:solidFill>
            <a:srgbClr val="FFFFFF"/>
          </a:solidFill>
          <a:ln w="10" cap="flat" cmpd="sng">
            <a:solidFill>
              <a:srgbClr val="A8A9AD"/>
            </a:solidFill>
            <a:round/>
            <a:headEnd/>
            <a:tailEnd/>
          </a:ln>
        </p:spPr>
        <p:txBody>
          <a:bodyPr/>
          <a:lstStyle/>
          <a:p>
            <a:pPr marL="0" marR="0" lvl="0" indent="0" algn="l" defTabSz="914034" rtl="0" eaLnBrk="1" fontAlgn="base" latinLnBrk="0" hangingPunct="1">
              <a:lnSpc>
                <a:spcPct val="100000"/>
              </a:lnSpc>
              <a:spcBef>
                <a:spcPct val="0"/>
              </a:spcBef>
              <a:spcAft>
                <a:spcPct val="0"/>
              </a:spcAft>
              <a:buClrTx/>
              <a:buSzTx/>
              <a:buFontTx/>
              <a:buNone/>
              <a:tabLst/>
              <a:defRPr/>
            </a:pPr>
            <a:endParaRPr kumimoji="0" lang="zh-CN" altLang="en-US" sz="1799" b="0" i="0" u="none" strike="noStrike" kern="1200" cap="none" spc="0" normalizeH="0" baseline="0" noProof="0">
              <a:ln>
                <a:noFill/>
              </a:ln>
              <a:solidFill>
                <a:srgbClr val="006794"/>
              </a:solidFill>
              <a:effectLst/>
              <a:uLnTx/>
              <a:uFillTx/>
              <a:latin typeface="Arial" panose="020B0604020202020204" pitchFamily="34" charset="0"/>
              <a:ea typeface="宋体" panose="02010600030101010101" pitchFamily="2" charset="-122"/>
              <a:cs typeface="+mn-cs"/>
            </a:endParaRPr>
          </a:p>
        </p:txBody>
      </p:sp>
      <p:sp>
        <p:nvSpPr>
          <p:cNvPr id="14340" name="Rectangle 12"/>
          <p:cNvSpPr>
            <a:spLocks noChangeArrowheads="1"/>
          </p:cNvSpPr>
          <p:nvPr/>
        </p:nvSpPr>
        <p:spPr bwMode="auto">
          <a:xfrm>
            <a:off x="4878070" y="866189"/>
            <a:ext cx="720444" cy="737899"/>
          </a:xfrm>
          <a:prstGeom prst="rect">
            <a:avLst/>
          </a:prstGeom>
          <a:solidFill>
            <a:schemeClr val="accent2"/>
          </a:solidFill>
          <a:ln>
            <a:noFill/>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034" rtl="0" eaLnBrk="1" fontAlgn="base" latinLnBrk="0" hangingPunct="1">
              <a:lnSpc>
                <a:spcPct val="100000"/>
              </a:lnSpc>
              <a:spcBef>
                <a:spcPct val="0"/>
              </a:spcBef>
              <a:spcAft>
                <a:spcPct val="0"/>
              </a:spcAft>
              <a:buClrTx/>
              <a:buSzTx/>
              <a:buFontTx/>
              <a:buNone/>
              <a:tabLst/>
              <a:defRPr/>
            </a:pPr>
            <a:endParaRPr kumimoji="0" lang="zh-CN" altLang="en-US" sz="1799" b="0" i="0" u="none" strike="noStrike" kern="1200" cap="none" spc="0" normalizeH="0" baseline="0" noProof="0">
              <a:ln>
                <a:noFill/>
              </a:ln>
              <a:solidFill>
                <a:srgbClr val="006794"/>
              </a:solidFill>
              <a:effectLst/>
              <a:uLnTx/>
              <a:uFillTx/>
              <a:latin typeface="Arial" panose="020B0604020202020204" pitchFamily="34" charset="0"/>
              <a:ea typeface="宋体" panose="02010600030101010101" pitchFamily="2" charset="-122"/>
              <a:cs typeface="+mn-cs"/>
            </a:endParaRPr>
          </a:p>
        </p:txBody>
      </p:sp>
      <p:sp>
        <p:nvSpPr>
          <p:cNvPr id="14341" name="Freeform 11"/>
          <p:cNvSpPr>
            <a:spLocks/>
          </p:cNvSpPr>
          <p:nvPr/>
        </p:nvSpPr>
        <p:spPr bwMode="auto">
          <a:xfrm>
            <a:off x="4792379" y="1886553"/>
            <a:ext cx="891827" cy="112669"/>
          </a:xfrm>
          <a:custGeom>
            <a:avLst/>
            <a:gdLst>
              <a:gd name="T0" fmla="*/ 111 w 1156"/>
              <a:gd name="T1" fmla="*/ 0 h 142"/>
              <a:gd name="T2" fmla="*/ 1045 w 1156"/>
              <a:gd name="T3" fmla="*/ 0 h 142"/>
              <a:gd name="T4" fmla="*/ 1156 w 1156"/>
              <a:gd name="T5" fmla="*/ 142 h 142"/>
              <a:gd name="T6" fmla="*/ 0 w 1156"/>
              <a:gd name="T7" fmla="*/ 142 h 142"/>
              <a:gd name="T8" fmla="*/ 111 w 1156"/>
              <a:gd name="T9" fmla="*/ 0 h 142"/>
            </a:gdLst>
            <a:ahLst/>
            <a:cxnLst>
              <a:cxn ang="0">
                <a:pos x="T0" y="T1"/>
              </a:cxn>
              <a:cxn ang="0">
                <a:pos x="T2" y="T3"/>
              </a:cxn>
              <a:cxn ang="0">
                <a:pos x="T4" y="T5"/>
              </a:cxn>
              <a:cxn ang="0">
                <a:pos x="T6" y="T7"/>
              </a:cxn>
              <a:cxn ang="0">
                <a:pos x="T8" y="T9"/>
              </a:cxn>
            </a:cxnLst>
            <a:rect l="0" t="0" r="r" b="b"/>
            <a:pathLst>
              <a:path w="1156" h="142">
                <a:moveTo>
                  <a:pt x="111" y="0"/>
                </a:moveTo>
                <a:lnTo>
                  <a:pt x="1045" y="0"/>
                </a:lnTo>
                <a:lnTo>
                  <a:pt x="1156" y="142"/>
                </a:lnTo>
                <a:lnTo>
                  <a:pt x="0" y="142"/>
                </a:lnTo>
                <a:lnTo>
                  <a:pt x="111" y="0"/>
                </a:lnTo>
                <a:close/>
              </a:path>
            </a:pathLst>
          </a:custGeom>
          <a:solidFill>
            <a:srgbClr val="006B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034" rtl="0" eaLnBrk="1" fontAlgn="base" latinLnBrk="0" hangingPunct="1">
              <a:lnSpc>
                <a:spcPct val="100000"/>
              </a:lnSpc>
              <a:spcBef>
                <a:spcPct val="0"/>
              </a:spcBef>
              <a:spcAft>
                <a:spcPct val="0"/>
              </a:spcAft>
              <a:buClrTx/>
              <a:buSzTx/>
              <a:buFontTx/>
              <a:buNone/>
              <a:tabLst/>
              <a:defRPr/>
            </a:pPr>
            <a:endParaRPr kumimoji="0" lang="zh-CN" altLang="en-US" sz="1799" b="0" i="0" u="none" strike="noStrike" kern="1200" cap="none" spc="0" normalizeH="0" baseline="0" noProof="0">
              <a:ln>
                <a:noFill/>
              </a:ln>
              <a:solidFill>
                <a:srgbClr val="006794"/>
              </a:solidFill>
              <a:effectLst/>
              <a:uLnTx/>
              <a:uFillTx/>
              <a:latin typeface="Arial" panose="020B0604020202020204" pitchFamily="34" charset="0"/>
              <a:ea typeface="宋体" panose="02010600030101010101" pitchFamily="2" charset="-122"/>
              <a:cs typeface="+mn-cs"/>
            </a:endParaRPr>
          </a:p>
        </p:txBody>
      </p:sp>
      <p:sp>
        <p:nvSpPr>
          <p:cNvPr id="14342" name="Freeform 10"/>
          <p:cNvSpPr>
            <a:spLocks/>
          </p:cNvSpPr>
          <p:nvPr/>
        </p:nvSpPr>
        <p:spPr bwMode="auto">
          <a:xfrm>
            <a:off x="4628930" y="1975418"/>
            <a:ext cx="6690287" cy="701401"/>
          </a:xfrm>
          <a:custGeom>
            <a:avLst/>
            <a:gdLst>
              <a:gd name="T0" fmla="*/ 97 w 8676"/>
              <a:gd name="T1" fmla="*/ 0 h 884"/>
              <a:gd name="T2" fmla="*/ 8475 w 8676"/>
              <a:gd name="T3" fmla="*/ 0 h 884"/>
              <a:gd name="T4" fmla="*/ 8676 w 8676"/>
              <a:gd name="T5" fmla="*/ 202 h 884"/>
              <a:gd name="T6" fmla="*/ 8676 w 8676"/>
              <a:gd name="T7" fmla="*/ 788 h 884"/>
              <a:gd name="T8" fmla="*/ 8579 w 8676"/>
              <a:gd name="T9" fmla="*/ 884 h 884"/>
              <a:gd name="T10" fmla="*/ 97 w 8676"/>
              <a:gd name="T11" fmla="*/ 884 h 884"/>
              <a:gd name="T12" fmla="*/ 0 w 8676"/>
              <a:gd name="T13" fmla="*/ 788 h 884"/>
              <a:gd name="T14" fmla="*/ 0 w 8676"/>
              <a:gd name="T15" fmla="*/ 96 h 884"/>
              <a:gd name="T16" fmla="*/ 97 w 8676"/>
              <a:gd name="T17" fmla="*/ 0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76" h="884">
                <a:moveTo>
                  <a:pt x="97" y="0"/>
                </a:moveTo>
                <a:lnTo>
                  <a:pt x="8475" y="0"/>
                </a:lnTo>
                <a:lnTo>
                  <a:pt x="8676" y="202"/>
                </a:lnTo>
                <a:lnTo>
                  <a:pt x="8676" y="788"/>
                </a:lnTo>
                <a:cubicBezTo>
                  <a:pt x="8676" y="841"/>
                  <a:pt x="8632" y="884"/>
                  <a:pt x="8579" y="884"/>
                </a:cubicBezTo>
                <a:lnTo>
                  <a:pt x="97" y="884"/>
                </a:lnTo>
                <a:cubicBezTo>
                  <a:pt x="44" y="884"/>
                  <a:pt x="0" y="841"/>
                  <a:pt x="0" y="788"/>
                </a:cubicBezTo>
                <a:lnTo>
                  <a:pt x="0" y="96"/>
                </a:lnTo>
                <a:cubicBezTo>
                  <a:pt x="0" y="43"/>
                  <a:pt x="44" y="0"/>
                  <a:pt x="97" y="0"/>
                </a:cubicBezTo>
                <a:close/>
              </a:path>
            </a:pathLst>
          </a:custGeom>
          <a:solidFill>
            <a:srgbClr val="FFFFFF"/>
          </a:solidFill>
          <a:ln w="10" cap="flat" cmpd="sng">
            <a:solidFill>
              <a:srgbClr val="A8A9AD"/>
            </a:solidFill>
            <a:round/>
            <a:headEnd/>
            <a:tailEnd/>
          </a:ln>
        </p:spPr>
        <p:txBody>
          <a:bodyPr/>
          <a:lstStyle/>
          <a:p>
            <a:pPr marL="0" marR="0" lvl="0" indent="0" algn="l" defTabSz="914034" rtl="0" eaLnBrk="1" fontAlgn="base" latinLnBrk="0" hangingPunct="1">
              <a:lnSpc>
                <a:spcPct val="100000"/>
              </a:lnSpc>
              <a:spcBef>
                <a:spcPct val="0"/>
              </a:spcBef>
              <a:spcAft>
                <a:spcPct val="0"/>
              </a:spcAft>
              <a:buClrTx/>
              <a:buSzTx/>
              <a:buFontTx/>
              <a:buNone/>
              <a:tabLst/>
              <a:defRPr/>
            </a:pPr>
            <a:endParaRPr kumimoji="0" lang="zh-CN" altLang="en-US" sz="1799" b="0" i="0" u="none" strike="noStrike" kern="1200" cap="none" spc="0" normalizeH="0" baseline="0" noProof="0">
              <a:ln>
                <a:noFill/>
              </a:ln>
              <a:solidFill>
                <a:srgbClr val="006794"/>
              </a:solidFill>
              <a:effectLst/>
              <a:uLnTx/>
              <a:uFillTx/>
              <a:latin typeface="Arial" panose="020B0604020202020204" pitchFamily="34" charset="0"/>
              <a:ea typeface="宋体" panose="02010600030101010101" pitchFamily="2" charset="-122"/>
              <a:cs typeface="+mn-cs"/>
            </a:endParaRPr>
          </a:p>
        </p:txBody>
      </p:sp>
      <p:sp>
        <p:nvSpPr>
          <p:cNvPr id="14343" name="Rectangle 12"/>
          <p:cNvSpPr>
            <a:spLocks noChangeArrowheads="1"/>
          </p:cNvSpPr>
          <p:nvPr/>
        </p:nvSpPr>
        <p:spPr bwMode="auto">
          <a:xfrm>
            <a:off x="4878070" y="1886552"/>
            <a:ext cx="720444" cy="737900"/>
          </a:xfrm>
          <a:prstGeom prst="rect">
            <a:avLst/>
          </a:prstGeom>
          <a:solidFill>
            <a:schemeClr val="accent2"/>
          </a:solidFill>
          <a:ln>
            <a:noFill/>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034" rtl="0" eaLnBrk="1" fontAlgn="base" latinLnBrk="0" hangingPunct="1">
              <a:lnSpc>
                <a:spcPct val="100000"/>
              </a:lnSpc>
              <a:spcBef>
                <a:spcPct val="0"/>
              </a:spcBef>
              <a:spcAft>
                <a:spcPct val="0"/>
              </a:spcAft>
              <a:buClrTx/>
              <a:buSzTx/>
              <a:buFontTx/>
              <a:buNone/>
              <a:tabLst/>
              <a:defRPr/>
            </a:pPr>
            <a:endParaRPr kumimoji="0" lang="zh-CN" altLang="en-US" sz="1799" b="0" i="0" u="none" strike="noStrike" kern="1200" cap="none" spc="0" normalizeH="0" baseline="0" noProof="0">
              <a:ln>
                <a:noFill/>
              </a:ln>
              <a:solidFill>
                <a:srgbClr val="006794"/>
              </a:solidFill>
              <a:effectLst/>
              <a:uLnTx/>
              <a:uFillTx/>
              <a:latin typeface="Arial" panose="020B0604020202020204" pitchFamily="34" charset="0"/>
              <a:ea typeface="宋体" panose="02010600030101010101" pitchFamily="2" charset="-122"/>
              <a:cs typeface="+mn-cs"/>
            </a:endParaRPr>
          </a:p>
        </p:txBody>
      </p:sp>
      <p:sp>
        <p:nvSpPr>
          <p:cNvPr id="14344" name="Freeform 11"/>
          <p:cNvSpPr>
            <a:spLocks/>
          </p:cNvSpPr>
          <p:nvPr/>
        </p:nvSpPr>
        <p:spPr bwMode="auto">
          <a:xfrm>
            <a:off x="4792379" y="2884701"/>
            <a:ext cx="891827" cy="112668"/>
          </a:xfrm>
          <a:custGeom>
            <a:avLst/>
            <a:gdLst>
              <a:gd name="T0" fmla="*/ 111 w 1156"/>
              <a:gd name="T1" fmla="*/ 0 h 142"/>
              <a:gd name="T2" fmla="*/ 1045 w 1156"/>
              <a:gd name="T3" fmla="*/ 0 h 142"/>
              <a:gd name="T4" fmla="*/ 1156 w 1156"/>
              <a:gd name="T5" fmla="*/ 142 h 142"/>
              <a:gd name="T6" fmla="*/ 0 w 1156"/>
              <a:gd name="T7" fmla="*/ 142 h 142"/>
              <a:gd name="T8" fmla="*/ 111 w 1156"/>
              <a:gd name="T9" fmla="*/ 0 h 142"/>
            </a:gdLst>
            <a:ahLst/>
            <a:cxnLst>
              <a:cxn ang="0">
                <a:pos x="T0" y="T1"/>
              </a:cxn>
              <a:cxn ang="0">
                <a:pos x="T2" y="T3"/>
              </a:cxn>
              <a:cxn ang="0">
                <a:pos x="T4" y="T5"/>
              </a:cxn>
              <a:cxn ang="0">
                <a:pos x="T6" y="T7"/>
              </a:cxn>
              <a:cxn ang="0">
                <a:pos x="T8" y="T9"/>
              </a:cxn>
            </a:cxnLst>
            <a:rect l="0" t="0" r="r" b="b"/>
            <a:pathLst>
              <a:path w="1156" h="142">
                <a:moveTo>
                  <a:pt x="111" y="0"/>
                </a:moveTo>
                <a:lnTo>
                  <a:pt x="1045" y="0"/>
                </a:lnTo>
                <a:lnTo>
                  <a:pt x="1156" y="142"/>
                </a:lnTo>
                <a:lnTo>
                  <a:pt x="0" y="142"/>
                </a:lnTo>
                <a:lnTo>
                  <a:pt x="111" y="0"/>
                </a:lnTo>
                <a:close/>
              </a:path>
            </a:pathLst>
          </a:custGeom>
          <a:solidFill>
            <a:srgbClr val="006B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034" rtl="0" eaLnBrk="1" fontAlgn="base" latinLnBrk="0" hangingPunct="1">
              <a:lnSpc>
                <a:spcPct val="100000"/>
              </a:lnSpc>
              <a:spcBef>
                <a:spcPct val="0"/>
              </a:spcBef>
              <a:spcAft>
                <a:spcPct val="0"/>
              </a:spcAft>
              <a:buClrTx/>
              <a:buSzTx/>
              <a:buFontTx/>
              <a:buNone/>
              <a:tabLst/>
              <a:defRPr/>
            </a:pPr>
            <a:endParaRPr kumimoji="0" lang="zh-CN" altLang="en-US" sz="1799" b="0" i="0" u="none" strike="noStrike" kern="1200" cap="none" spc="0" normalizeH="0" baseline="0" noProof="0">
              <a:ln>
                <a:noFill/>
              </a:ln>
              <a:solidFill>
                <a:srgbClr val="006794"/>
              </a:solidFill>
              <a:effectLst/>
              <a:uLnTx/>
              <a:uFillTx/>
              <a:latin typeface="Arial" panose="020B0604020202020204" pitchFamily="34" charset="0"/>
              <a:ea typeface="宋体" panose="02010600030101010101" pitchFamily="2" charset="-122"/>
              <a:cs typeface="+mn-cs"/>
            </a:endParaRPr>
          </a:p>
        </p:txBody>
      </p:sp>
      <p:sp>
        <p:nvSpPr>
          <p:cNvPr id="14345" name="Freeform 10"/>
          <p:cNvSpPr>
            <a:spLocks/>
          </p:cNvSpPr>
          <p:nvPr/>
        </p:nvSpPr>
        <p:spPr bwMode="auto">
          <a:xfrm>
            <a:off x="4628930" y="2971979"/>
            <a:ext cx="6690287" cy="701401"/>
          </a:xfrm>
          <a:custGeom>
            <a:avLst/>
            <a:gdLst>
              <a:gd name="T0" fmla="*/ 97 w 8676"/>
              <a:gd name="T1" fmla="*/ 0 h 884"/>
              <a:gd name="T2" fmla="*/ 8475 w 8676"/>
              <a:gd name="T3" fmla="*/ 0 h 884"/>
              <a:gd name="T4" fmla="*/ 8676 w 8676"/>
              <a:gd name="T5" fmla="*/ 202 h 884"/>
              <a:gd name="T6" fmla="*/ 8676 w 8676"/>
              <a:gd name="T7" fmla="*/ 788 h 884"/>
              <a:gd name="T8" fmla="*/ 8579 w 8676"/>
              <a:gd name="T9" fmla="*/ 884 h 884"/>
              <a:gd name="T10" fmla="*/ 97 w 8676"/>
              <a:gd name="T11" fmla="*/ 884 h 884"/>
              <a:gd name="T12" fmla="*/ 0 w 8676"/>
              <a:gd name="T13" fmla="*/ 788 h 884"/>
              <a:gd name="T14" fmla="*/ 0 w 8676"/>
              <a:gd name="T15" fmla="*/ 96 h 884"/>
              <a:gd name="T16" fmla="*/ 97 w 8676"/>
              <a:gd name="T17" fmla="*/ 0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76" h="884">
                <a:moveTo>
                  <a:pt x="97" y="0"/>
                </a:moveTo>
                <a:lnTo>
                  <a:pt x="8475" y="0"/>
                </a:lnTo>
                <a:lnTo>
                  <a:pt x="8676" y="202"/>
                </a:lnTo>
                <a:lnTo>
                  <a:pt x="8676" y="788"/>
                </a:lnTo>
                <a:cubicBezTo>
                  <a:pt x="8676" y="841"/>
                  <a:pt x="8632" y="884"/>
                  <a:pt x="8579" y="884"/>
                </a:cubicBezTo>
                <a:lnTo>
                  <a:pt x="97" y="884"/>
                </a:lnTo>
                <a:cubicBezTo>
                  <a:pt x="44" y="884"/>
                  <a:pt x="0" y="841"/>
                  <a:pt x="0" y="788"/>
                </a:cubicBezTo>
                <a:lnTo>
                  <a:pt x="0" y="96"/>
                </a:lnTo>
                <a:cubicBezTo>
                  <a:pt x="0" y="43"/>
                  <a:pt x="44" y="0"/>
                  <a:pt x="97" y="0"/>
                </a:cubicBezTo>
                <a:close/>
              </a:path>
            </a:pathLst>
          </a:custGeom>
          <a:solidFill>
            <a:srgbClr val="FFFFFF"/>
          </a:solidFill>
          <a:ln w="10" cap="flat" cmpd="sng">
            <a:solidFill>
              <a:srgbClr val="A8A9AD"/>
            </a:solidFill>
            <a:round/>
            <a:headEnd/>
            <a:tailEnd/>
          </a:ln>
        </p:spPr>
        <p:txBody>
          <a:bodyPr/>
          <a:lstStyle/>
          <a:p>
            <a:pPr marL="0" marR="0" lvl="0" indent="0" algn="l" defTabSz="914034" rtl="0" eaLnBrk="1" fontAlgn="base" latinLnBrk="0" hangingPunct="1">
              <a:lnSpc>
                <a:spcPct val="100000"/>
              </a:lnSpc>
              <a:spcBef>
                <a:spcPct val="0"/>
              </a:spcBef>
              <a:spcAft>
                <a:spcPct val="0"/>
              </a:spcAft>
              <a:buClrTx/>
              <a:buSzTx/>
              <a:buFontTx/>
              <a:buNone/>
              <a:tabLst/>
              <a:defRPr/>
            </a:pPr>
            <a:endParaRPr kumimoji="0" lang="zh-CN" altLang="en-US" sz="1799" b="0" i="0" u="none" strike="noStrike" kern="1200" cap="none" spc="0" normalizeH="0" baseline="0" noProof="0">
              <a:ln>
                <a:noFill/>
              </a:ln>
              <a:solidFill>
                <a:srgbClr val="006794"/>
              </a:solidFill>
              <a:effectLst/>
              <a:uLnTx/>
              <a:uFillTx/>
              <a:latin typeface="Arial" panose="020B0604020202020204" pitchFamily="34" charset="0"/>
              <a:ea typeface="宋体" panose="02010600030101010101" pitchFamily="2" charset="-122"/>
              <a:cs typeface="+mn-cs"/>
            </a:endParaRPr>
          </a:p>
        </p:txBody>
      </p:sp>
      <p:sp>
        <p:nvSpPr>
          <p:cNvPr id="14346" name="Rectangle 12"/>
          <p:cNvSpPr>
            <a:spLocks noChangeArrowheads="1"/>
          </p:cNvSpPr>
          <p:nvPr/>
        </p:nvSpPr>
        <p:spPr bwMode="auto">
          <a:xfrm>
            <a:off x="4878070" y="2884701"/>
            <a:ext cx="720444" cy="737899"/>
          </a:xfrm>
          <a:prstGeom prst="rect">
            <a:avLst/>
          </a:prstGeom>
          <a:solidFill>
            <a:schemeClr val="accent2"/>
          </a:solidFill>
          <a:ln>
            <a:noFill/>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034" rtl="0" eaLnBrk="1" fontAlgn="base" latinLnBrk="0" hangingPunct="1">
              <a:lnSpc>
                <a:spcPct val="100000"/>
              </a:lnSpc>
              <a:spcBef>
                <a:spcPct val="0"/>
              </a:spcBef>
              <a:spcAft>
                <a:spcPct val="0"/>
              </a:spcAft>
              <a:buClrTx/>
              <a:buSzTx/>
              <a:buFontTx/>
              <a:buNone/>
              <a:tabLst/>
              <a:defRPr/>
            </a:pPr>
            <a:endParaRPr kumimoji="0" lang="zh-CN" altLang="en-US" sz="1799" b="0" i="0" u="none" strike="noStrike" kern="1200" cap="none" spc="0" normalizeH="0" baseline="0" noProof="0">
              <a:ln>
                <a:noFill/>
              </a:ln>
              <a:solidFill>
                <a:srgbClr val="006794"/>
              </a:solidFill>
              <a:effectLst/>
              <a:uLnTx/>
              <a:uFillTx/>
              <a:latin typeface="Arial" panose="020B0604020202020204" pitchFamily="34" charset="0"/>
              <a:ea typeface="宋体" panose="02010600030101010101" pitchFamily="2" charset="-122"/>
              <a:cs typeface="+mn-cs"/>
            </a:endParaRPr>
          </a:p>
        </p:txBody>
      </p:sp>
      <p:sp>
        <p:nvSpPr>
          <p:cNvPr id="14347" name="Freeform 11"/>
          <p:cNvSpPr>
            <a:spLocks/>
          </p:cNvSpPr>
          <p:nvPr/>
        </p:nvSpPr>
        <p:spPr bwMode="auto">
          <a:xfrm>
            <a:off x="4792379" y="3893956"/>
            <a:ext cx="891827" cy="112668"/>
          </a:xfrm>
          <a:custGeom>
            <a:avLst/>
            <a:gdLst>
              <a:gd name="T0" fmla="*/ 111 w 1156"/>
              <a:gd name="T1" fmla="*/ 0 h 142"/>
              <a:gd name="T2" fmla="*/ 1045 w 1156"/>
              <a:gd name="T3" fmla="*/ 0 h 142"/>
              <a:gd name="T4" fmla="*/ 1156 w 1156"/>
              <a:gd name="T5" fmla="*/ 142 h 142"/>
              <a:gd name="T6" fmla="*/ 0 w 1156"/>
              <a:gd name="T7" fmla="*/ 142 h 142"/>
              <a:gd name="T8" fmla="*/ 111 w 1156"/>
              <a:gd name="T9" fmla="*/ 0 h 142"/>
            </a:gdLst>
            <a:ahLst/>
            <a:cxnLst>
              <a:cxn ang="0">
                <a:pos x="T0" y="T1"/>
              </a:cxn>
              <a:cxn ang="0">
                <a:pos x="T2" y="T3"/>
              </a:cxn>
              <a:cxn ang="0">
                <a:pos x="T4" y="T5"/>
              </a:cxn>
              <a:cxn ang="0">
                <a:pos x="T6" y="T7"/>
              </a:cxn>
              <a:cxn ang="0">
                <a:pos x="T8" y="T9"/>
              </a:cxn>
            </a:cxnLst>
            <a:rect l="0" t="0" r="r" b="b"/>
            <a:pathLst>
              <a:path w="1156" h="142">
                <a:moveTo>
                  <a:pt x="111" y="0"/>
                </a:moveTo>
                <a:lnTo>
                  <a:pt x="1045" y="0"/>
                </a:lnTo>
                <a:lnTo>
                  <a:pt x="1156" y="142"/>
                </a:lnTo>
                <a:lnTo>
                  <a:pt x="0" y="142"/>
                </a:lnTo>
                <a:lnTo>
                  <a:pt x="111" y="0"/>
                </a:lnTo>
                <a:close/>
              </a:path>
            </a:pathLst>
          </a:custGeom>
          <a:solidFill>
            <a:srgbClr val="006B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034" rtl="0" eaLnBrk="1" fontAlgn="base" latinLnBrk="0" hangingPunct="1">
              <a:lnSpc>
                <a:spcPct val="100000"/>
              </a:lnSpc>
              <a:spcBef>
                <a:spcPct val="0"/>
              </a:spcBef>
              <a:spcAft>
                <a:spcPct val="0"/>
              </a:spcAft>
              <a:buClrTx/>
              <a:buSzTx/>
              <a:buFontTx/>
              <a:buNone/>
              <a:tabLst/>
              <a:defRPr/>
            </a:pPr>
            <a:endParaRPr kumimoji="0" lang="zh-CN" altLang="en-US" sz="1799" b="0" i="0" u="none" strike="noStrike" kern="1200" cap="none" spc="0" normalizeH="0" baseline="0" noProof="0">
              <a:ln>
                <a:noFill/>
              </a:ln>
              <a:solidFill>
                <a:srgbClr val="006794"/>
              </a:solidFill>
              <a:effectLst/>
              <a:uLnTx/>
              <a:uFillTx/>
              <a:latin typeface="Arial" panose="020B0604020202020204" pitchFamily="34" charset="0"/>
              <a:ea typeface="宋体" panose="02010600030101010101" pitchFamily="2" charset="-122"/>
              <a:cs typeface="+mn-cs"/>
            </a:endParaRPr>
          </a:p>
        </p:txBody>
      </p:sp>
      <p:sp>
        <p:nvSpPr>
          <p:cNvPr id="14348" name="Freeform 10"/>
          <p:cNvSpPr>
            <a:spLocks/>
          </p:cNvSpPr>
          <p:nvPr/>
        </p:nvSpPr>
        <p:spPr bwMode="auto">
          <a:xfrm>
            <a:off x="4628930" y="3981235"/>
            <a:ext cx="6690287" cy="701401"/>
          </a:xfrm>
          <a:custGeom>
            <a:avLst/>
            <a:gdLst>
              <a:gd name="T0" fmla="*/ 97 w 8676"/>
              <a:gd name="T1" fmla="*/ 0 h 884"/>
              <a:gd name="T2" fmla="*/ 8475 w 8676"/>
              <a:gd name="T3" fmla="*/ 0 h 884"/>
              <a:gd name="T4" fmla="*/ 8676 w 8676"/>
              <a:gd name="T5" fmla="*/ 202 h 884"/>
              <a:gd name="T6" fmla="*/ 8676 w 8676"/>
              <a:gd name="T7" fmla="*/ 788 h 884"/>
              <a:gd name="T8" fmla="*/ 8579 w 8676"/>
              <a:gd name="T9" fmla="*/ 884 h 884"/>
              <a:gd name="T10" fmla="*/ 97 w 8676"/>
              <a:gd name="T11" fmla="*/ 884 h 884"/>
              <a:gd name="T12" fmla="*/ 0 w 8676"/>
              <a:gd name="T13" fmla="*/ 788 h 884"/>
              <a:gd name="T14" fmla="*/ 0 w 8676"/>
              <a:gd name="T15" fmla="*/ 96 h 884"/>
              <a:gd name="T16" fmla="*/ 97 w 8676"/>
              <a:gd name="T17" fmla="*/ 0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76" h="884">
                <a:moveTo>
                  <a:pt x="97" y="0"/>
                </a:moveTo>
                <a:lnTo>
                  <a:pt x="8475" y="0"/>
                </a:lnTo>
                <a:lnTo>
                  <a:pt x="8676" y="202"/>
                </a:lnTo>
                <a:lnTo>
                  <a:pt x="8676" y="788"/>
                </a:lnTo>
                <a:cubicBezTo>
                  <a:pt x="8676" y="841"/>
                  <a:pt x="8632" y="884"/>
                  <a:pt x="8579" y="884"/>
                </a:cubicBezTo>
                <a:lnTo>
                  <a:pt x="97" y="884"/>
                </a:lnTo>
                <a:cubicBezTo>
                  <a:pt x="44" y="884"/>
                  <a:pt x="0" y="841"/>
                  <a:pt x="0" y="788"/>
                </a:cubicBezTo>
                <a:lnTo>
                  <a:pt x="0" y="96"/>
                </a:lnTo>
                <a:cubicBezTo>
                  <a:pt x="0" y="43"/>
                  <a:pt x="44" y="0"/>
                  <a:pt x="97" y="0"/>
                </a:cubicBezTo>
                <a:close/>
              </a:path>
            </a:pathLst>
          </a:custGeom>
          <a:solidFill>
            <a:srgbClr val="FFFFFF"/>
          </a:solidFill>
          <a:ln w="10" cap="flat" cmpd="sng">
            <a:solidFill>
              <a:srgbClr val="A8A9AD"/>
            </a:solidFill>
            <a:round/>
            <a:headEnd/>
            <a:tailEnd/>
          </a:ln>
        </p:spPr>
        <p:txBody>
          <a:bodyPr/>
          <a:lstStyle/>
          <a:p>
            <a:pPr marL="0" marR="0" lvl="0" indent="0" algn="l" defTabSz="914034" rtl="0" eaLnBrk="1" fontAlgn="base" latinLnBrk="0" hangingPunct="1">
              <a:lnSpc>
                <a:spcPct val="100000"/>
              </a:lnSpc>
              <a:spcBef>
                <a:spcPct val="0"/>
              </a:spcBef>
              <a:spcAft>
                <a:spcPct val="0"/>
              </a:spcAft>
              <a:buClrTx/>
              <a:buSzTx/>
              <a:buFontTx/>
              <a:buNone/>
              <a:tabLst/>
              <a:defRPr/>
            </a:pPr>
            <a:endParaRPr kumimoji="0" lang="zh-CN" altLang="en-US" sz="1799" b="0" i="0" u="none" strike="noStrike" kern="1200" cap="none" spc="0" normalizeH="0" baseline="0" noProof="0">
              <a:ln>
                <a:noFill/>
              </a:ln>
              <a:solidFill>
                <a:srgbClr val="006794"/>
              </a:solidFill>
              <a:effectLst/>
              <a:uLnTx/>
              <a:uFillTx/>
              <a:latin typeface="Arial" panose="020B0604020202020204" pitchFamily="34" charset="0"/>
              <a:ea typeface="宋体" panose="02010600030101010101" pitchFamily="2" charset="-122"/>
              <a:cs typeface="+mn-cs"/>
            </a:endParaRPr>
          </a:p>
        </p:txBody>
      </p:sp>
      <p:sp>
        <p:nvSpPr>
          <p:cNvPr id="14349" name="Rectangle 12"/>
          <p:cNvSpPr>
            <a:spLocks noChangeArrowheads="1"/>
          </p:cNvSpPr>
          <p:nvPr/>
        </p:nvSpPr>
        <p:spPr bwMode="auto">
          <a:xfrm>
            <a:off x="4878070" y="3893957"/>
            <a:ext cx="720444" cy="737899"/>
          </a:xfrm>
          <a:prstGeom prst="rect">
            <a:avLst/>
          </a:prstGeom>
          <a:solidFill>
            <a:schemeClr val="accent2"/>
          </a:solidFill>
          <a:ln>
            <a:noFill/>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034" rtl="0" eaLnBrk="1" fontAlgn="base" latinLnBrk="0" hangingPunct="1">
              <a:lnSpc>
                <a:spcPct val="100000"/>
              </a:lnSpc>
              <a:spcBef>
                <a:spcPct val="0"/>
              </a:spcBef>
              <a:spcAft>
                <a:spcPct val="0"/>
              </a:spcAft>
              <a:buClrTx/>
              <a:buSzTx/>
              <a:buFontTx/>
              <a:buNone/>
              <a:tabLst/>
              <a:defRPr/>
            </a:pPr>
            <a:endParaRPr kumimoji="0" lang="zh-CN" altLang="en-US" sz="1799" b="0" i="0" u="none" strike="noStrike" kern="1200" cap="none" spc="0" normalizeH="0" baseline="0" noProof="0">
              <a:ln>
                <a:noFill/>
              </a:ln>
              <a:solidFill>
                <a:srgbClr val="006794"/>
              </a:solidFill>
              <a:effectLst/>
              <a:uLnTx/>
              <a:uFillTx/>
              <a:latin typeface="Arial" panose="020B0604020202020204" pitchFamily="34" charset="0"/>
              <a:ea typeface="宋体" panose="02010600030101010101" pitchFamily="2" charset="-122"/>
              <a:cs typeface="+mn-cs"/>
            </a:endParaRPr>
          </a:p>
        </p:txBody>
      </p:sp>
      <p:sp>
        <p:nvSpPr>
          <p:cNvPr id="14350" name="Freeform 11"/>
          <p:cNvSpPr>
            <a:spLocks/>
          </p:cNvSpPr>
          <p:nvPr/>
        </p:nvSpPr>
        <p:spPr bwMode="auto">
          <a:xfrm>
            <a:off x="4792379" y="4938123"/>
            <a:ext cx="891827" cy="112668"/>
          </a:xfrm>
          <a:custGeom>
            <a:avLst/>
            <a:gdLst>
              <a:gd name="T0" fmla="*/ 111 w 1156"/>
              <a:gd name="T1" fmla="*/ 0 h 142"/>
              <a:gd name="T2" fmla="*/ 1045 w 1156"/>
              <a:gd name="T3" fmla="*/ 0 h 142"/>
              <a:gd name="T4" fmla="*/ 1156 w 1156"/>
              <a:gd name="T5" fmla="*/ 142 h 142"/>
              <a:gd name="T6" fmla="*/ 0 w 1156"/>
              <a:gd name="T7" fmla="*/ 142 h 142"/>
              <a:gd name="T8" fmla="*/ 111 w 1156"/>
              <a:gd name="T9" fmla="*/ 0 h 142"/>
            </a:gdLst>
            <a:ahLst/>
            <a:cxnLst>
              <a:cxn ang="0">
                <a:pos x="T0" y="T1"/>
              </a:cxn>
              <a:cxn ang="0">
                <a:pos x="T2" y="T3"/>
              </a:cxn>
              <a:cxn ang="0">
                <a:pos x="T4" y="T5"/>
              </a:cxn>
              <a:cxn ang="0">
                <a:pos x="T6" y="T7"/>
              </a:cxn>
              <a:cxn ang="0">
                <a:pos x="T8" y="T9"/>
              </a:cxn>
            </a:cxnLst>
            <a:rect l="0" t="0" r="r" b="b"/>
            <a:pathLst>
              <a:path w="1156" h="142">
                <a:moveTo>
                  <a:pt x="111" y="0"/>
                </a:moveTo>
                <a:lnTo>
                  <a:pt x="1045" y="0"/>
                </a:lnTo>
                <a:lnTo>
                  <a:pt x="1156" y="142"/>
                </a:lnTo>
                <a:lnTo>
                  <a:pt x="0" y="142"/>
                </a:lnTo>
                <a:lnTo>
                  <a:pt x="111" y="0"/>
                </a:lnTo>
                <a:close/>
              </a:path>
            </a:pathLst>
          </a:custGeom>
          <a:solidFill>
            <a:srgbClr val="006B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034" rtl="0" eaLnBrk="1" fontAlgn="base" latinLnBrk="0" hangingPunct="1">
              <a:lnSpc>
                <a:spcPct val="100000"/>
              </a:lnSpc>
              <a:spcBef>
                <a:spcPct val="0"/>
              </a:spcBef>
              <a:spcAft>
                <a:spcPct val="0"/>
              </a:spcAft>
              <a:buClrTx/>
              <a:buSzTx/>
              <a:buFontTx/>
              <a:buNone/>
              <a:tabLst/>
              <a:defRPr/>
            </a:pPr>
            <a:endParaRPr kumimoji="0" lang="zh-CN" altLang="en-US" sz="1799" b="0" i="0" u="none" strike="noStrike" kern="1200" cap="none" spc="0" normalizeH="0" baseline="0" noProof="0">
              <a:ln>
                <a:noFill/>
              </a:ln>
              <a:solidFill>
                <a:srgbClr val="006794"/>
              </a:solidFill>
              <a:effectLst/>
              <a:uLnTx/>
              <a:uFillTx/>
              <a:latin typeface="Arial" panose="020B0604020202020204" pitchFamily="34" charset="0"/>
              <a:ea typeface="宋体" panose="02010600030101010101" pitchFamily="2" charset="-122"/>
              <a:cs typeface="+mn-cs"/>
            </a:endParaRPr>
          </a:p>
        </p:txBody>
      </p:sp>
      <p:sp>
        <p:nvSpPr>
          <p:cNvPr id="14351" name="Freeform 10"/>
          <p:cNvSpPr>
            <a:spLocks/>
          </p:cNvSpPr>
          <p:nvPr/>
        </p:nvSpPr>
        <p:spPr bwMode="auto">
          <a:xfrm>
            <a:off x="4628930" y="5025402"/>
            <a:ext cx="6690287" cy="701401"/>
          </a:xfrm>
          <a:custGeom>
            <a:avLst/>
            <a:gdLst>
              <a:gd name="T0" fmla="*/ 97 w 8676"/>
              <a:gd name="T1" fmla="*/ 0 h 884"/>
              <a:gd name="T2" fmla="*/ 8475 w 8676"/>
              <a:gd name="T3" fmla="*/ 0 h 884"/>
              <a:gd name="T4" fmla="*/ 8676 w 8676"/>
              <a:gd name="T5" fmla="*/ 202 h 884"/>
              <a:gd name="T6" fmla="*/ 8676 w 8676"/>
              <a:gd name="T7" fmla="*/ 788 h 884"/>
              <a:gd name="T8" fmla="*/ 8579 w 8676"/>
              <a:gd name="T9" fmla="*/ 884 h 884"/>
              <a:gd name="T10" fmla="*/ 97 w 8676"/>
              <a:gd name="T11" fmla="*/ 884 h 884"/>
              <a:gd name="T12" fmla="*/ 0 w 8676"/>
              <a:gd name="T13" fmla="*/ 788 h 884"/>
              <a:gd name="T14" fmla="*/ 0 w 8676"/>
              <a:gd name="T15" fmla="*/ 96 h 884"/>
              <a:gd name="T16" fmla="*/ 97 w 8676"/>
              <a:gd name="T17" fmla="*/ 0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76" h="884">
                <a:moveTo>
                  <a:pt x="97" y="0"/>
                </a:moveTo>
                <a:lnTo>
                  <a:pt x="8475" y="0"/>
                </a:lnTo>
                <a:lnTo>
                  <a:pt x="8676" y="202"/>
                </a:lnTo>
                <a:lnTo>
                  <a:pt x="8676" y="788"/>
                </a:lnTo>
                <a:cubicBezTo>
                  <a:pt x="8676" y="841"/>
                  <a:pt x="8632" y="884"/>
                  <a:pt x="8579" y="884"/>
                </a:cubicBezTo>
                <a:lnTo>
                  <a:pt x="97" y="884"/>
                </a:lnTo>
                <a:cubicBezTo>
                  <a:pt x="44" y="884"/>
                  <a:pt x="0" y="841"/>
                  <a:pt x="0" y="788"/>
                </a:cubicBezTo>
                <a:lnTo>
                  <a:pt x="0" y="96"/>
                </a:lnTo>
                <a:cubicBezTo>
                  <a:pt x="0" y="43"/>
                  <a:pt x="44" y="0"/>
                  <a:pt x="97" y="0"/>
                </a:cubicBezTo>
                <a:close/>
              </a:path>
            </a:pathLst>
          </a:custGeom>
          <a:solidFill>
            <a:srgbClr val="FFFFFF"/>
          </a:solidFill>
          <a:ln w="10" cap="flat" cmpd="sng">
            <a:solidFill>
              <a:srgbClr val="A8A9AD"/>
            </a:solidFill>
            <a:round/>
            <a:headEnd/>
            <a:tailEnd/>
          </a:ln>
        </p:spPr>
        <p:txBody>
          <a:bodyPr/>
          <a:lstStyle/>
          <a:p>
            <a:pPr marL="0" marR="0" lvl="0" indent="0" algn="l" defTabSz="914034" rtl="0" eaLnBrk="1" fontAlgn="base" latinLnBrk="0" hangingPunct="1">
              <a:lnSpc>
                <a:spcPct val="100000"/>
              </a:lnSpc>
              <a:spcBef>
                <a:spcPct val="0"/>
              </a:spcBef>
              <a:spcAft>
                <a:spcPct val="0"/>
              </a:spcAft>
              <a:buClrTx/>
              <a:buSzTx/>
              <a:buFontTx/>
              <a:buNone/>
              <a:tabLst/>
              <a:defRPr/>
            </a:pPr>
            <a:endParaRPr kumimoji="0" lang="zh-CN" altLang="en-US" sz="1799" b="0" i="0" u="none" strike="noStrike" kern="1200" cap="none" spc="0" normalizeH="0" baseline="0" noProof="0">
              <a:ln>
                <a:noFill/>
              </a:ln>
              <a:solidFill>
                <a:srgbClr val="006794"/>
              </a:solidFill>
              <a:effectLst/>
              <a:uLnTx/>
              <a:uFillTx/>
              <a:latin typeface="Arial" panose="020B0604020202020204" pitchFamily="34" charset="0"/>
              <a:ea typeface="宋体" panose="02010600030101010101" pitchFamily="2" charset="-122"/>
              <a:cs typeface="+mn-cs"/>
            </a:endParaRPr>
          </a:p>
        </p:txBody>
      </p:sp>
      <p:sp>
        <p:nvSpPr>
          <p:cNvPr id="14352" name="Rectangle 12"/>
          <p:cNvSpPr>
            <a:spLocks noChangeArrowheads="1"/>
          </p:cNvSpPr>
          <p:nvPr/>
        </p:nvSpPr>
        <p:spPr bwMode="auto">
          <a:xfrm>
            <a:off x="4878070" y="4938124"/>
            <a:ext cx="720444" cy="737899"/>
          </a:xfrm>
          <a:prstGeom prst="rect">
            <a:avLst/>
          </a:prstGeom>
          <a:solidFill>
            <a:schemeClr val="accent2"/>
          </a:solidFill>
          <a:ln>
            <a:noFill/>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034" rtl="0" eaLnBrk="1" fontAlgn="base" latinLnBrk="0" hangingPunct="1">
              <a:lnSpc>
                <a:spcPct val="100000"/>
              </a:lnSpc>
              <a:spcBef>
                <a:spcPct val="0"/>
              </a:spcBef>
              <a:spcAft>
                <a:spcPct val="0"/>
              </a:spcAft>
              <a:buClrTx/>
              <a:buSzTx/>
              <a:buFontTx/>
              <a:buNone/>
              <a:tabLst/>
              <a:defRPr/>
            </a:pPr>
            <a:endParaRPr kumimoji="0" lang="zh-CN" altLang="en-US" sz="1799" b="0" i="0" u="none" strike="noStrike" kern="1200" cap="none" spc="0" normalizeH="0" baseline="0" noProof="0">
              <a:ln>
                <a:noFill/>
              </a:ln>
              <a:solidFill>
                <a:srgbClr val="006794"/>
              </a:solidFill>
              <a:effectLst/>
              <a:uLnTx/>
              <a:uFillTx/>
              <a:latin typeface="Arial" panose="020B0604020202020204" pitchFamily="34" charset="0"/>
              <a:ea typeface="宋体" panose="02010600030101010101" pitchFamily="2" charset="-122"/>
              <a:cs typeface="+mn-cs"/>
            </a:endParaRPr>
          </a:p>
        </p:txBody>
      </p:sp>
      <p:sp>
        <p:nvSpPr>
          <p:cNvPr id="14353" name="TextBox 105"/>
          <p:cNvSpPr txBox="1">
            <a:spLocks noChangeArrowheads="1"/>
          </p:cNvSpPr>
          <p:nvPr/>
        </p:nvSpPr>
        <p:spPr bwMode="auto">
          <a:xfrm>
            <a:off x="5807981" y="1016942"/>
            <a:ext cx="1723549" cy="553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034" rtl="0" eaLnBrk="1" fontAlgn="base" latinLnBrk="0" hangingPunct="1">
              <a:lnSpc>
                <a:spcPct val="100000"/>
              </a:lnSpc>
              <a:spcBef>
                <a:spcPct val="0"/>
              </a:spcBef>
              <a:spcAft>
                <a:spcPct val="0"/>
              </a:spcAft>
              <a:buClrTx/>
              <a:buSzTx/>
              <a:buFontTx/>
              <a:buNone/>
              <a:tabLst/>
              <a:defRPr/>
            </a:pPr>
            <a:r>
              <a:rPr lang="zh-CN" altLang="en-US" sz="2999" b="1" dirty="0">
                <a:solidFill>
                  <a:srgbClr val="3C3C3C"/>
                </a:solidFill>
                <a:latin typeface="微软雅黑" panose="020B0503020204020204" pitchFamily="34" charset="-122"/>
                <a:ea typeface="微软雅黑" panose="020B0503020204020204" pitchFamily="34" charset="-122"/>
              </a:rPr>
              <a:t>背景</a:t>
            </a:r>
            <a:r>
              <a:rPr kumimoji="0" lang="zh-CN" altLang="en-US" sz="2999" b="1" i="0" u="none" strike="noStrike" kern="1200" cap="none" spc="0" normalizeH="0" baseline="0" noProof="0" dirty="0">
                <a:ln>
                  <a:noFill/>
                </a:ln>
                <a:solidFill>
                  <a:srgbClr val="3C3C3C"/>
                </a:solidFill>
                <a:effectLst/>
                <a:uLnTx/>
                <a:uFillTx/>
                <a:latin typeface="微软雅黑" panose="020B0503020204020204" pitchFamily="34" charset="-122"/>
                <a:ea typeface="微软雅黑" panose="020B0503020204020204" pitchFamily="34" charset="-122"/>
                <a:cs typeface="+mn-cs"/>
              </a:rPr>
              <a:t>介绍</a:t>
            </a:r>
          </a:p>
        </p:txBody>
      </p:sp>
      <p:sp>
        <p:nvSpPr>
          <p:cNvPr id="14354" name="TextBox 106"/>
          <p:cNvSpPr txBox="1">
            <a:spLocks noChangeArrowheads="1"/>
          </p:cNvSpPr>
          <p:nvPr/>
        </p:nvSpPr>
        <p:spPr bwMode="auto">
          <a:xfrm>
            <a:off x="4985978" y="909035"/>
            <a:ext cx="499868" cy="7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034" rtl="0" eaLnBrk="1" fontAlgn="base" latinLnBrk="0" hangingPunct="1">
              <a:lnSpc>
                <a:spcPct val="100000"/>
              </a:lnSpc>
              <a:spcBef>
                <a:spcPct val="0"/>
              </a:spcBef>
              <a:spcAft>
                <a:spcPct val="0"/>
              </a:spcAft>
              <a:buClrTx/>
              <a:buSzTx/>
              <a:buFontTx/>
              <a:buNone/>
              <a:tabLst/>
              <a:defRPr/>
            </a:pPr>
            <a:r>
              <a:rPr kumimoji="0" lang="en-US" altLang="zh-CN" sz="3998"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1</a:t>
            </a:r>
            <a:endParaRPr kumimoji="0" lang="zh-CN" altLang="en-US" sz="3998"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14355" name="TextBox 108"/>
          <p:cNvSpPr txBox="1">
            <a:spLocks noChangeArrowheads="1"/>
          </p:cNvSpPr>
          <p:nvPr/>
        </p:nvSpPr>
        <p:spPr bwMode="auto">
          <a:xfrm>
            <a:off x="5807981" y="2067457"/>
            <a:ext cx="1723549" cy="553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034" rtl="0" eaLnBrk="1" fontAlgn="base" latinLnBrk="0" hangingPunct="1">
              <a:lnSpc>
                <a:spcPct val="100000"/>
              </a:lnSpc>
              <a:spcBef>
                <a:spcPct val="0"/>
              </a:spcBef>
              <a:spcAft>
                <a:spcPct val="0"/>
              </a:spcAft>
              <a:buClrTx/>
              <a:buSzTx/>
              <a:buFontTx/>
              <a:buNone/>
              <a:tabLst/>
              <a:defRPr/>
            </a:pPr>
            <a:r>
              <a:rPr lang="zh-CN" altLang="en-US" sz="2999" b="1" dirty="0">
                <a:solidFill>
                  <a:srgbClr val="3C3C3C"/>
                </a:solidFill>
                <a:latin typeface="微软雅黑" panose="020B0503020204020204" pitchFamily="34" charset="-122"/>
                <a:ea typeface="微软雅黑" panose="020B0503020204020204" pitchFamily="34" charset="-122"/>
              </a:rPr>
              <a:t>解决方案</a:t>
            </a:r>
            <a:endParaRPr kumimoji="0" lang="zh-CN" altLang="en-US" sz="2999" b="1" i="0" u="none" strike="noStrike" kern="1200" cap="none" spc="0" normalizeH="0" baseline="0" noProof="0" dirty="0">
              <a:ln>
                <a:noFill/>
              </a:ln>
              <a:solidFill>
                <a:srgbClr val="3C3C3C"/>
              </a:solidFill>
              <a:effectLst/>
              <a:uLnTx/>
              <a:uFillTx/>
              <a:latin typeface="微软雅黑" panose="020B0503020204020204" pitchFamily="34" charset="-122"/>
              <a:ea typeface="微软雅黑" panose="020B0503020204020204" pitchFamily="34" charset="-122"/>
              <a:cs typeface="+mn-cs"/>
            </a:endParaRPr>
          </a:p>
        </p:txBody>
      </p:sp>
      <p:sp>
        <p:nvSpPr>
          <p:cNvPr id="14356" name="TextBox 109"/>
          <p:cNvSpPr txBox="1">
            <a:spLocks noChangeArrowheads="1"/>
          </p:cNvSpPr>
          <p:nvPr/>
        </p:nvSpPr>
        <p:spPr bwMode="auto">
          <a:xfrm>
            <a:off x="4985978" y="1907183"/>
            <a:ext cx="499868" cy="707749"/>
          </a:xfrm>
          <a:prstGeom prst="rect">
            <a:avLst/>
          </a:prstGeom>
          <a:solidFill>
            <a:schemeClr val="accent2"/>
          </a:solidFill>
          <a:ln>
            <a:noFill/>
          </a:ln>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034" rtl="0" eaLnBrk="1" fontAlgn="base" latinLnBrk="0" hangingPunct="1">
              <a:lnSpc>
                <a:spcPct val="100000"/>
              </a:lnSpc>
              <a:spcBef>
                <a:spcPct val="0"/>
              </a:spcBef>
              <a:spcAft>
                <a:spcPct val="0"/>
              </a:spcAft>
              <a:buClrTx/>
              <a:buSzTx/>
              <a:buFontTx/>
              <a:buNone/>
              <a:tabLst/>
              <a:defRPr/>
            </a:pPr>
            <a:r>
              <a:rPr kumimoji="0" lang="en-US" altLang="zh-CN" sz="3998"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2</a:t>
            </a:r>
            <a:endParaRPr kumimoji="0" lang="zh-CN" altLang="en-US" sz="3998"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14357" name="TextBox 115"/>
          <p:cNvSpPr txBox="1">
            <a:spLocks noChangeArrowheads="1"/>
          </p:cNvSpPr>
          <p:nvPr/>
        </p:nvSpPr>
        <p:spPr bwMode="auto">
          <a:xfrm>
            <a:off x="5807981" y="3011651"/>
            <a:ext cx="1723549" cy="553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034" rtl="0" eaLnBrk="1" fontAlgn="base" latinLnBrk="0" hangingPunct="1">
              <a:lnSpc>
                <a:spcPct val="100000"/>
              </a:lnSpc>
              <a:spcBef>
                <a:spcPct val="0"/>
              </a:spcBef>
              <a:spcAft>
                <a:spcPct val="0"/>
              </a:spcAft>
              <a:buClrTx/>
              <a:buSzTx/>
              <a:buFontTx/>
              <a:buNone/>
              <a:tabLst/>
              <a:defRPr/>
            </a:pPr>
            <a:r>
              <a:rPr kumimoji="0" lang="zh-CN" altLang="en-US" sz="2999" b="1" i="0" u="none" strike="noStrike" kern="1200" cap="none" spc="0" normalizeH="0" baseline="0" noProof="0" dirty="0">
                <a:ln>
                  <a:noFill/>
                </a:ln>
                <a:solidFill>
                  <a:srgbClr val="3C3C3C"/>
                </a:solidFill>
                <a:effectLst/>
                <a:uLnTx/>
                <a:uFillTx/>
                <a:latin typeface="微软雅黑" panose="020B0503020204020204" pitchFamily="34" charset="-122"/>
                <a:ea typeface="微软雅黑" panose="020B0503020204020204" pitchFamily="34" charset="-122"/>
                <a:cs typeface="+mn-cs"/>
              </a:rPr>
              <a:t>性能评估</a:t>
            </a:r>
          </a:p>
        </p:txBody>
      </p:sp>
      <p:sp>
        <p:nvSpPr>
          <p:cNvPr id="14358" name="TextBox 116"/>
          <p:cNvSpPr txBox="1">
            <a:spLocks noChangeArrowheads="1"/>
          </p:cNvSpPr>
          <p:nvPr/>
        </p:nvSpPr>
        <p:spPr bwMode="auto">
          <a:xfrm>
            <a:off x="4985978" y="2903743"/>
            <a:ext cx="499868" cy="7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034" rtl="0" eaLnBrk="1" fontAlgn="base" latinLnBrk="0" hangingPunct="1">
              <a:lnSpc>
                <a:spcPct val="100000"/>
              </a:lnSpc>
              <a:spcBef>
                <a:spcPct val="0"/>
              </a:spcBef>
              <a:spcAft>
                <a:spcPct val="0"/>
              </a:spcAft>
              <a:buClrTx/>
              <a:buSzTx/>
              <a:buFontTx/>
              <a:buNone/>
              <a:tabLst/>
              <a:defRPr/>
            </a:pPr>
            <a:r>
              <a:rPr kumimoji="0" lang="en-US" altLang="zh-CN" sz="3998"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3</a:t>
            </a:r>
            <a:endParaRPr kumimoji="0" lang="zh-CN" altLang="en-US" sz="3998"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14359" name="TextBox 117"/>
          <p:cNvSpPr txBox="1">
            <a:spLocks noChangeArrowheads="1"/>
          </p:cNvSpPr>
          <p:nvPr/>
        </p:nvSpPr>
        <p:spPr bwMode="auto">
          <a:xfrm>
            <a:off x="5807981" y="4032014"/>
            <a:ext cx="1338828" cy="553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034" rtl="0" eaLnBrk="1" fontAlgn="base" latinLnBrk="0" hangingPunct="1">
              <a:lnSpc>
                <a:spcPct val="100000"/>
              </a:lnSpc>
              <a:spcBef>
                <a:spcPct val="0"/>
              </a:spcBef>
              <a:spcAft>
                <a:spcPct val="0"/>
              </a:spcAft>
              <a:buClrTx/>
              <a:buSzTx/>
              <a:buFontTx/>
              <a:buNone/>
              <a:tabLst/>
              <a:defRPr/>
            </a:pPr>
            <a:r>
              <a:rPr kumimoji="0" lang="zh-CN" altLang="en-US" sz="2999" b="1" i="0" u="none" strike="noStrike" kern="1200" cap="none" spc="0" normalizeH="0" baseline="0" noProof="0" dirty="0">
                <a:ln>
                  <a:noFill/>
                </a:ln>
                <a:solidFill>
                  <a:srgbClr val="3C3C3C"/>
                </a:solidFill>
                <a:effectLst/>
                <a:uLnTx/>
                <a:uFillTx/>
                <a:latin typeface="微软雅黑" panose="020B0503020204020204" pitchFamily="34" charset="-122"/>
                <a:ea typeface="微软雅黑" panose="020B0503020204020204" pitchFamily="34" charset="-122"/>
                <a:cs typeface="+mn-cs"/>
              </a:rPr>
              <a:t>读后感</a:t>
            </a:r>
          </a:p>
        </p:txBody>
      </p:sp>
      <p:sp>
        <p:nvSpPr>
          <p:cNvPr id="14360" name="TextBox 118"/>
          <p:cNvSpPr txBox="1">
            <a:spLocks noChangeArrowheads="1"/>
          </p:cNvSpPr>
          <p:nvPr/>
        </p:nvSpPr>
        <p:spPr bwMode="auto">
          <a:xfrm>
            <a:off x="4985978" y="3924107"/>
            <a:ext cx="499868" cy="7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034" rtl="0" eaLnBrk="1" fontAlgn="base" latinLnBrk="0" hangingPunct="1">
              <a:lnSpc>
                <a:spcPct val="100000"/>
              </a:lnSpc>
              <a:spcBef>
                <a:spcPct val="0"/>
              </a:spcBef>
              <a:spcAft>
                <a:spcPct val="0"/>
              </a:spcAft>
              <a:buClrTx/>
              <a:buSzTx/>
              <a:buFontTx/>
              <a:buNone/>
              <a:tabLst/>
              <a:defRPr/>
            </a:pPr>
            <a:r>
              <a:rPr kumimoji="0" lang="en-US" altLang="zh-CN" sz="3998"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4</a:t>
            </a:r>
            <a:endParaRPr kumimoji="0" lang="zh-CN" altLang="en-US" sz="3998"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14361" name="TextBox 119"/>
          <p:cNvSpPr txBox="1">
            <a:spLocks noChangeArrowheads="1"/>
          </p:cNvSpPr>
          <p:nvPr/>
        </p:nvSpPr>
        <p:spPr bwMode="auto">
          <a:xfrm>
            <a:off x="5807981" y="5106333"/>
            <a:ext cx="4464684" cy="553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034" rtl="0" eaLnBrk="1" fontAlgn="base" latinLnBrk="0" hangingPunct="1">
              <a:lnSpc>
                <a:spcPct val="100000"/>
              </a:lnSpc>
              <a:spcBef>
                <a:spcPct val="0"/>
              </a:spcBef>
              <a:spcAft>
                <a:spcPct val="0"/>
              </a:spcAft>
              <a:buClrTx/>
              <a:buSzTx/>
              <a:buFontTx/>
              <a:buNone/>
              <a:tabLst/>
              <a:defRPr/>
            </a:pPr>
            <a:r>
              <a:rPr kumimoji="0" lang="zh-CN" altLang="en-US" sz="2999" b="1" i="0" u="none" strike="noStrike" kern="1200" cap="none" spc="0" normalizeH="0" baseline="0" noProof="0" dirty="0">
                <a:ln>
                  <a:noFill/>
                </a:ln>
                <a:solidFill>
                  <a:srgbClr val="3C3C3C"/>
                </a:solidFill>
                <a:effectLst/>
                <a:uLnTx/>
                <a:uFillTx/>
                <a:latin typeface="微软雅黑" panose="020B0503020204020204" pitchFamily="34" charset="-122"/>
                <a:ea typeface="微软雅黑" panose="020B0503020204020204" pitchFamily="34" charset="-122"/>
                <a:cs typeface="+mn-cs"/>
              </a:rPr>
              <a:t>第一作者以及实验室简介</a:t>
            </a:r>
          </a:p>
        </p:txBody>
      </p:sp>
      <p:sp>
        <p:nvSpPr>
          <p:cNvPr id="14362" name="TextBox 120"/>
          <p:cNvSpPr txBox="1">
            <a:spLocks noChangeArrowheads="1"/>
          </p:cNvSpPr>
          <p:nvPr/>
        </p:nvSpPr>
        <p:spPr bwMode="auto">
          <a:xfrm>
            <a:off x="4985978" y="4946058"/>
            <a:ext cx="499868" cy="7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034" rtl="0" eaLnBrk="1" fontAlgn="base" latinLnBrk="0" hangingPunct="1">
              <a:lnSpc>
                <a:spcPct val="100000"/>
              </a:lnSpc>
              <a:spcBef>
                <a:spcPct val="0"/>
              </a:spcBef>
              <a:spcAft>
                <a:spcPct val="0"/>
              </a:spcAft>
              <a:buClrTx/>
              <a:buSzTx/>
              <a:buFontTx/>
              <a:buNone/>
              <a:tabLst/>
              <a:defRPr/>
            </a:pPr>
            <a:r>
              <a:rPr kumimoji="0" lang="en-US" altLang="zh-CN" sz="3998" b="1"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rPr>
              <a:t>5</a:t>
            </a:r>
            <a:endParaRPr kumimoji="0" lang="zh-CN" altLang="en-US" sz="3998" b="1"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14363" name="Freeform 5"/>
          <p:cNvSpPr>
            <a:spLocks/>
          </p:cNvSpPr>
          <p:nvPr/>
        </p:nvSpPr>
        <p:spPr bwMode="auto">
          <a:xfrm>
            <a:off x="0" y="1339"/>
            <a:ext cx="4260774" cy="6869605"/>
          </a:xfrm>
          <a:custGeom>
            <a:avLst/>
            <a:gdLst>
              <a:gd name="T0" fmla="*/ 0 w 5566"/>
              <a:gd name="T1" fmla="*/ 0 h 9000"/>
              <a:gd name="T2" fmla="*/ 4324 w 5566"/>
              <a:gd name="T3" fmla="*/ 0 h 9000"/>
              <a:gd name="T4" fmla="*/ 5566 w 5566"/>
              <a:gd name="T5" fmla="*/ 9000 h 9000"/>
              <a:gd name="T6" fmla="*/ 0 w 5566"/>
              <a:gd name="T7" fmla="*/ 9000 h 9000"/>
              <a:gd name="T8" fmla="*/ 0 w 5566"/>
              <a:gd name="T9" fmla="*/ 0 h 9000"/>
            </a:gdLst>
            <a:ahLst/>
            <a:cxnLst>
              <a:cxn ang="0">
                <a:pos x="T0" y="T1"/>
              </a:cxn>
              <a:cxn ang="0">
                <a:pos x="T2" y="T3"/>
              </a:cxn>
              <a:cxn ang="0">
                <a:pos x="T4" y="T5"/>
              </a:cxn>
              <a:cxn ang="0">
                <a:pos x="T6" y="T7"/>
              </a:cxn>
              <a:cxn ang="0">
                <a:pos x="T8" y="T9"/>
              </a:cxn>
            </a:cxnLst>
            <a:rect l="0" t="0" r="r" b="b"/>
            <a:pathLst>
              <a:path w="5566" h="9000">
                <a:moveTo>
                  <a:pt x="0" y="0"/>
                </a:moveTo>
                <a:lnTo>
                  <a:pt x="4324" y="0"/>
                </a:lnTo>
                <a:lnTo>
                  <a:pt x="5566" y="9000"/>
                </a:lnTo>
                <a:lnTo>
                  <a:pt x="0" y="9000"/>
                </a:lnTo>
                <a:lnTo>
                  <a:pt x="0" y="0"/>
                </a:lnTo>
                <a:close/>
              </a:path>
            </a:pathLst>
          </a:custGeom>
          <a:blipFill dpi="0" rotWithShape="1">
            <a:blip r:embed="rId3" cstate="screen">
              <a:extLst>
                <a:ext uri="{BEBA8EAE-BF5A-486C-A8C5-ECC9F3942E4B}">
                  <a14:imgProps xmlns:a14="http://schemas.microsoft.com/office/drawing/2010/main">
                    <a14:imgLayer r:embed="rId4">
                      <a14:imgEffect>
                        <a14:colorTemperature colorTemp="5900"/>
                      </a14:imgEffect>
                      <a14:imgEffect>
                        <a14:saturation sat="120000"/>
                      </a14:imgEffect>
                    </a14:imgLayer>
                  </a14:imgProps>
                </a:ext>
                <a:ext uri="{28A0092B-C50C-407E-A947-70E740481C1C}">
                  <a14:useLocalDpi xmlns:a14="http://schemas.microsoft.com/office/drawing/2010/main"/>
                </a:ext>
              </a:extLst>
            </a:blip>
            <a:srcRect/>
            <a:stretch>
              <a:fillRect l="-14000" r="-35000"/>
            </a:stretch>
          </a:blipFill>
          <a:ln>
            <a:noFill/>
          </a:ln>
        </p:spPr>
        <p:txBody>
          <a:bodyPr/>
          <a:lstStyle/>
          <a:p>
            <a:pPr marL="0" marR="0" lvl="0" indent="0" algn="l" defTabSz="914034" rtl="0" eaLnBrk="1" fontAlgn="base" latinLnBrk="0" hangingPunct="1">
              <a:lnSpc>
                <a:spcPct val="100000"/>
              </a:lnSpc>
              <a:spcBef>
                <a:spcPct val="0"/>
              </a:spcBef>
              <a:spcAft>
                <a:spcPct val="0"/>
              </a:spcAft>
              <a:buClrTx/>
              <a:buSzTx/>
              <a:buFontTx/>
              <a:buNone/>
              <a:tabLst/>
              <a:defRPr/>
            </a:pPr>
            <a:endParaRPr kumimoji="0" lang="zh-CN" altLang="en-US" sz="1799" b="0" i="0" u="none" strike="noStrike" kern="1200" cap="none" spc="0" normalizeH="0" baseline="0" noProof="0">
              <a:ln>
                <a:noFill/>
              </a:ln>
              <a:solidFill>
                <a:srgbClr val="006794"/>
              </a:solidFill>
              <a:effectLst/>
              <a:uLnTx/>
              <a:uFillTx/>
              <a:latin typeface="Arial" panose="020B0604020202020204" pitchFamily="34" charset="0"/>
              <a:ea typeface="宋体" panose="02010600030101010101" pitchFamily="2" charset="-122"/>
              <a:cs typeface="+mn-cs"/>
            </a:endParaRPr>
          </a:p>
        </p:txBody>
      </p:sp>
      <p:grpSp>
        <p:nvGrpSpPr>
          <p:cNvPr id="2" name="组合 1"/>
          <p:cNvGrpSpPr/>
          <p:nvPr/>
        </p:nvGrpSpPr>
        <p:grpSpPr>
          <a:xfrm>
            <a:off x="2640569" y="1339"/>
            <a:ext cx="1867759" cy="6869605"/>
            <a:chOff x="2640569" y="1339"/>
            <a:chExt cx="1867759" cy="6869605"/>
          </a:xfrm>
        </p:grpSpPr>
        <p:sp>
          <p:nvSpPr>
            <p:cNvPr id="14364" name="Freeform 6"/>
            <p:cNvSpPr>
              <a:spLocks/>
            </p:cNvSpPr>
            <p:nvPr/>
          </p:nvSpPr>
          <p:spPr bwMode="auto">
            <a:xfrm>
              <a:off x="3392751" y="1339"/>
              <a:ext cx="1115577" cy="6869605"/>
            </a:xfrm>
            <a:custGeom>
              <a:avLst/>
              <a:gdLst>
                <a:gd name="T0" fmla="*/ 0 w 1457"/>
                <a:gd name="T1" fmla="*/ 0 h 9000"/>
                <a:gd name="T2" fmla="*/ 224 w 1457"/>
                <a:gd name="T3" fmla="*/ 0 h 9000"/>
                <a:gd name="T4" fmla="*/ 1457 w 1457"/>
                <a:gd name="T5" fmla="*/ 9000 h 9000"/>
                <a:gd name="T6" fmla="*/ 1233 w 1457"/>
                <a:gd name="T7" fmla="*/ 9000 h 9000"/>
                <a:gd name="T8" fmla="*/ 0 w 1457"/>
                <a:gd name="T9" fmla="*/ 0 h 9000"/>
              </a:gdLst>
              <a:ahLst/>
              <a:cxnLst>
                <a:cxn ang="0">
                  <a:pos x="T0" y="T1"/>
                </a:cxn>
                <a:cxn ang="0">
                  <a:pos x="T2" y="T3"/>
                </a:cxn>
                <a:cxn ang="0">
                  <a:pos x="T4" y="T5"/>
                </a:cxn>
                <a:cxn ang="0">
                  <a:pos x="T6" y="T7"/>
                </a:cxn>
                <a:cxn ang="0">
                  <a:pos x="T8" y="T9"/>
                </a:cxn>
              </a:cxnLst>
              <a:rect l="0" t="0" r="r" b="b"/>
              <a:pathLst>
                <a:path w="1457" h="9000">
                  <a:moveTo>
                    <a:pt x="0" y="0"/>
                  </a:moveTo>
                  <a:lnTo>
                    <a:pt x="224" y="0"/>
                  </a:lnTo>
                  <a:lnTo>
                    <a:pt x="1457" y="9000"/>
                  </a:lnTo>
                  <a:lnTo>
                    <a:pt x="1233" y="9000"/>
                  </a:lnTo>
                  <a:lnTo>
                    <a:pt x="0" y="0"/>
                  </a:lnTo>
                  <a:close/>
                </a:path>
              </a:pathLst>
            </a:custGeom>
            <a:solidFill>
              <a:schemeClr val="accent2"/>
            </a:solidFill>
            <a:ln>
              <a:noFill/>
            </a:ln>
          </p:spPr>
          <p:txBody>
            <a:bodyPr/>
            <a:lstStyle/>
            <a:p>
              <a:pPr marL="0" marR="0" lvl="0" indent="0" algn="l" defTabSz="914034" rtl="0" eaLnBrk="1" fontAlgn="base" latinLnBrk="0" hangingPunct="1">
                <a:lnSpc>
                  <a:spcPct val="100000"/>
                </a:lnSpc>
                <a:spcBef>
                  <a:spcPct val="0"/>
                </a:spcBef>
                <a:spcAft>
                  <a:spcPct val="0"/>
                </a:spcAft>
                <a:buClrTx/>
                <a:buSzTx/>
                <a:buFontTx/>
                <a:buNone/>
                <a:tabLst/>
                <a:defRPr/>
              </a:pPr>
              <a:endParaRPr kumimoji="0" lang="zh-CN" altLang="en-US" sz="1799" b="0" i="0" u="none" strike="noStrike" kern="1200" cap="none" spc="0" normalizeH="0" baseline="0" noProof="0">
                <a:ln>
                  <a:noFill/>
                </a:ln>
                <a:solidFill>
                  <a:srgbClr val="006794"/>
                </a:solidFill>
                <a:effectLst/>
                <a:uLnTx/>
                <a:uFillTx/>
                <a:latin typeface="Arial" panose="020B0604020202020204" pitchFamily="34" charset="0"/>
                <a:ea typeface="宋体" panose="02010600030101010101" pitchFamily="2" charset="-122"/>
                <a:cs typeface="+mn-cs"/>
              </a:endParaRPr>
            </a:p>
          </p:txBody>
        </p:sp>
        <p:sp>
          <p:nvSpPr>
            <p:cNvPr id="14365" name="矩形 12"/>
            <p:cNvSpPr>
              <a:spLocks noChangeArrowheads="1"/>
            </p:cNvSpPr>
            <p:nvPr/>
          </p:nvSpPr>
          <p:spPr bwMode="auto">
            <a:xfrm>
              <a:off x="2640569" y="5937859"/>
              <a:ext cx="1732873" cy="782331"/>
            </a:xfrm>
            <a:prstGeom prst="rect">
              <a:avLst/>
            </a:prstGeom>
            <a:solidFill>
              <a:schemeClr val="accent2"/>
            </a:solidFill>
            <a:ln>
              <a:noFill/>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034" rtl="0" eaLnBrk="1" fontAlgn="base" latinLnBrk="0" hangingPunct="1">
                <a:lnSpc>
                  <a:spcPct val="100000"/>
                </a:lnSpc>
                <a:spcBef>
                  <a:spcPct val="0"/>
                </a:spcBef>
                <a:spcAft>
                  <a:spcPct val="0"/>
                </a:spcAft>
                <a:buClrTx/>
                <a:buSzTx/>
                <a:buFontTx/>
                <a:buNone/>
                <a:tabLst/>
                <a:defRPr/>
              </a:pPr>
              <a:endParaRPr kumimoji="0" lang="zh-CN" altLang="en-US" sz="1799" b="0" i="0" u="none" strike="noStrike" kern="1200" cap="none" spc="0" normalizeH="0" baseline="0" noProof="0">
                <a:ln>
                  <a:noFill/>
                </a:ln>
                <a:solidFill>
                  <a:srgbClr val="006794"/>
                </a:solidFill>
                <a:effectLst/>
                <a:uLnTx/>
                <a:uFillTx/>
                <a:latin typeface="Arial" panose="020B0604020202020204" pitchFamily="34" charset="0"/>
                <a:ea typeface="宋体" panose="02010600030101010101" pitchFamily="2" charset="-122"/>
                <a:cs typeface="+mn-cs"/>
              </a:endParaRPr>
            </a:p>
          </p:txBody>
        </p:sp>
      </p:grpSp>
      <p:sp>
        <p:nvSpPr>
          <p:cNvPr id="14366" name="TextBox 98"/>
          <p:cNvSpPr txBox="1">
            <a:spLocks noChangeArrowheads="1"/>
          </p:cNvSpPr>
          <p:nvPr/>
        </p:nvSpPr>
        <p:spPr bwMode="auto">
          <a:xfrm>
            <a:off x="2800845" y="5977530"/>
            <a:ext cx="902934" cy="5236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034" rtl="0" eaLnBrk="1" fontAlgn="base" latinLnBrk="0" hangingPunct="1">
              <a:lnSpc>
                <a:spcPct val="100000"/>
              </a:lnSpc>
              <a:spcBef>
                <a:spcPct val="0"/>
              </a:spcBef>
              <a:spcAft>
                <a:spcPct val="0"/>
              </a:spcAft>
              <a:buClrTx/>
              <a:buSzTx/>
              <a:buFontTx/>
              <a:buNone/>
              <a:tabLst/>
              <a:defRPr/>
            </a:pPr>
            <a:r>
              <a:rPr kumimoji="0" lang="zh-CN" altLang="en-US" sz="2799"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目录</a:t>
            </a:r>
          </a:p>
        </p:txBody>
      </p:sp>
      <p:sp>
        <p:nvSpPr>
          <p:cNvPr id="14367" name="TextBox 104"/>
          <p:cNvSpPr txBox="1">
            <a:spLocks noChangeArrowheads="1"/>
          </p:cNvSpPr>
          <p:nvPr/>
        </p:nvSpPr>
        <p:spPr bwMode="auto">
          <a:xfrm>
            <a:off x="2854798" y="6359968"/>
            <a:ext cx="1180639" cy="3697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034" rtl="0" eaLnBrk="1" fontAlgn="base" latinLnBrk="0" hangingPunct="1">
              <a:lnSpc>
                <a:spcPct val="100000"/>
              </a:lnSpc>
              <a:spcBef>
                <a:spcPct val="0"/>
              </a:spcBef>
              <a:spcAft>
                <a:spcPct val="0"/>
              </a:spcAft>
              <a:buClrTx/>
              <a:buSzTx/>
              <a:buFontTx/>
              <a:buNone/>
              <a:tabLst/>
              <a:defRPr/>
            </a:pPr>
            <a:r>
              <a:rPr kumimoji="0" lang="en-US" altLang="zh-CN" sz="1799"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rPr>
              <a:t>Contents</a:t>
            </a:r>
            <a:endParaRPr kumimoji="0" lang="zh-CN" altLang="en-US" sz="1799"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pic>
        <p:nvPicPr>
          <p:cNvPr id="34" name="图片 33" descr="横版组合——透明.png"/>
          <p:cNvPicPr>
            <a:picLocks noChangeAspect="1"/>
          </p:cNvPicPr>
          <p:nvPr/>
        </p:nvPicPr>
        <p:blipFill>
          <a:blip r:embed="rId5" cstate="screen">
            <a:extLst>
              <a:ext uri="{28A0092B-C50C-407E-A947-70E740481C1C}">
                <a14:useLocalDpi xmlns:a14="http://schemas.microsoft.com/office/drawing/2010/main"/>
              </a:ext>
            </a:extLst>
          </a:blip>
          <a:srcRect/>
          <a:stretch>
            <a:fillRect/>
          </a:stretch>
        </p:blipFill>
        <p:spPr bwMode="auto">
          <a:xfrm>
            <a:off x="8468075" y="127196"/>
            <a:ext cx="3429530" cy="72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57891929"/>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afterEffect">
                                  <p:stCondLst>
                                    <p:cond delay="0"/>
                                  </p:stCondLst>
                                  <p:childTnLst>
                                    <p:set>
                                      <p:cBhvr>
                                        <p:cTn id="6" dur="1" fill="hold">
                                          <p:stCondLst>
                                            <p:cond delay="0"/>
                                          </p:stCondLst>
                                        </p:cTn>
                                        <p:tgtEl>
                                          <p:spTgt spid="14363"/>
                                        </p:tgtEl>
                                        <p:attrNameLst>
                                          <p:attrName>style.visibility</p:attrName>
                                        </p:attrNameLst>
                                      </p:cBhvr>
                                      <p:to>
                                        <p:strVal val="visible"/>
                                      </p:to>
                                    </p:set>
                                    <p:animEffect transition="in" filter="wipe(left)">
                                      <p:cBhvr>
                                        <p:cTn id="7" dur="500"/>
                                        <p:tgtEl>
                                          <p:spTgt spid="14363"/>
                                        </p:tgtEl>
                                      </p:cBhvr>
                                    </p:animEffect>
                                  </p:childTnLst>
                                </p:cTn>
                              </p:par>
                            </p:childTnLst>
                          </p:cTn>
                        </p:par>
                        <p:par>
                          <p:cTn id="8" fill="hold" nodeType="afterGroup">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4366"/>
                                        </p:tgtEl>
                                        <p:attrNameLst>
                                          <p:attrName>style.visibility</p:attrName>
                                        </p:attrNameLst>
                                      </p:cBhvr>
                                      <p:to>
                                        <p:strVal val="visible"/>
                                      </p:to>
                                    </p:set>
                                    <p:animEffect transition="in" filter="wipe(left)">
                                      <p:cBhvr>
                                        <p:cTn id="11" dur="500"/>
                                        <p:tgtEl>
                                          <p:spTgt spid="14366"/>
                                        </p:tgtEl>
                                      </p:cBhvr>
                                    </p:animEffect>
                                  </p:childTnLst>
                                </p:cTn>
                              </p:par>
                              <p:par>
                                <p:cTn id="12" presetID="22" presetClass="entr" presetSubtype="8" fill="hold" grpId="0" nodeType="withEffect">
                                  <p:stCondLst>
                                    <p:cond delay="0"/>
                                  </p:stCondLst>
                                  <p:childTnLst>
                                    <p:set>
                                      <p:cBhvr>
                                        <p:cTn id="13" dur="1" fill="hold">
                                          <p:stCondLst>
                                            <p:cond delay="0"/>
                                          </p:stCondLst>
                                        </p:cTn>
                                        <p:tgtEl>
                                          <p:spTgt spid="14367"/>
                                        </p:tgtEl>
                                        <p:attrNameLst>
                                          <p:attrName>style.visibility</p:attrName>
                                        </p:attrNameLst>
                                      </p:cBhvr>
                                      <p:to>
                                        <p:strVal val="visible"/>
                                      </p:to>
                                    </p:set>
                                    <p:animEffect transition="in" filter="wipe(left)">
                                      <p:cBhvr>
                                        <p:cTn id="14" dur="500"/>
                                        <p:tgtEl>
                                          <p:spTgt spid="14367"/>
                                        </p:tgtEl>
                                      </p:cBhvr>
                                    </p:animEffect>
                                  </p:childTnLst>
                                </p:cTn>
                              </p:par>
                            </p:childTnLst>
                          </p:cTn>
                        </p:par>
                        <p:par>
                          <p:cTn id="15" fill="hold" nodeType="afterGroup">
                            <p:stCondLst>
                              <p:cond delay="1000"/>
                            </p:stCondLst>
                            <p:childTnLst>
                              <p:par>
                                <p:cTn id="16" presetID="2" presetClass="entr" presetSubtype="12" fill="hold" nodeType="afterEffect">
                                  <p:stCondLst>
                                    <p:cond delay="0"/>
                                  </p:stCondLst>
                                  <p:childTnLst>
                                    <p:set>
                                      <p:cBhvr>
                                        <p:cTn id="17" dur="1" fill="hold">
                                          <p:stCondLst>
                                            <p:cond delay="0"/>
                                          </p:stCondLst>
                                        </p:cTn>
                                        <p:tgtEl>
                                          <p:spTgt spid="14339"/>
                                        </p:tgtEl>
                                        <p:attrNameLst>
                                          <p:attrName>style.visibility</p:attrName>
                                        </p:attrNameLst>
                                      </p:cBhvr>
                                      <p:to>
                                        <p:strVal val="visible"/>
                                      </p:to>
                                    </p:set>
                                    <p:anim calcmode="lin" valueType="num">
                                      <p:cBhvr additive="base">
                                        <p:cTn id="18" dur="500" fill="hold"/>
                                        <p:tgtEl>
                                          <p:spTgt spid="14339"/>
                                        </p:tgtEl>
                                        <p:attrNameLst>
                                          <p:attrName>ppt_x</p:attrName>
                                        </p:attrNameLst>
                                      </p:cBhvr>
                                      <p:tavLst>
                                        <p:tav tm="0">
                                          <p:val>
                                            <p:strVal val="0-#ppt_w/2"/>
                                          </p:val>
                                        </p:tav>
                                        <p:tav tm="100000">
                                          <p:val>
                                            <p:strVal val="#ppt_x"/>
                                          </p:val>
                                        </p:tav>
                                      </p:tavLst>
                                    </p:anim>
                                    <p:anim calcmode="lin" valueType="num">
                                      <p:cBhvr additive="base">
                                        <p:cTn id="19" dur="500" fill="hold"/>
                                        <p:tgtEl>
                                          <p:spTgt spid="14339"/>
                                        </p:tgtEl>
                                        <p:attrNameLst>
                                          <p:attrName>ppt_y</p:attrName>
                                        </p:attrNameLst>
                                      </p:cBhvr>
                                      <p:tavLst>
                                        <p:tav tm="0">
                                          <p:val>
                                            <p:strVal val="1+#ppt_h/2"/>
                                          </p:val>
                                        </p:tav>
                                        <p:tav tm="100000">
                                          <p:val>
                                            <p:strVal val="#ppt_y"/>
                                          </p:val>
                                        </p:tav>
                                      </p:tavLst>
                                    </p:anim>
                                  </p:childTnLst>
                                </p:cTn>
                              </p:par>
                              <p:par>
                                <p:cTn id="20" presetID="2" presetClass="entr" presetSubtype="12" fill="hold" nodeType="withEffect">
                                  <p:stCondLst>
                                    <p:cond delay="100"/>
                                  </p:stCondLst>
                                  <p:childTnLst>
                                    <p:set>
                                      <p:cBhvr>
                                        <p:cTn id="21" dur="1" fill="hold">
                                          <p:stCondLst>
                                            <p:cond delay="0"/>
                                          </p:stCondLst>
                                        </p:cTn>
                                        <p:tgtEl>
                                          <p:spTgt spid="14342"/>
                                        </p:tgtEl>
                                        <p:attrNameLst>
                                          <p:attrName>style.visibility</p:attrName>
                                        </p:attrNameLst>
                                      </p:cBhvr>
                                      <p:to>
                                        <p:strVal val="visible"/>
                                      </p:to>
                                    </p:set>
                                    <p:anim calcmode="lin" valueType="num">
                                      <p:cBhvr additive="base">
                                        <p:cTn id="22" dur="500" fill="hold"/>
                                        <p:tgtEl>
                                          <p:spTgt spid="14342"/>
                                        </p:tgtEl>
                                        <p:attrNameLst>
                                          <p:attrName>ppt_x</p:attrName>
                                        </p:attrNameLst>
                                      </p:cBhvr>
                                      <p:tavLst>
                                        <p:tav tm="0">
                                          <p:val>
                                            <p:strVal val="0-#ppt_w/2"/>
                                          </p:val>
                                        </p:tav>
                                        <p:tav tm="100000">
                                          <p:val>
                                            <p:strVal val="#ppt_x"/>
                                          </p:val>
                                        </p:tav>
                                      </p:tavLst>
                                    </p:anim>
                                    <p:anim calcmode="lin" valueType="num">
                                      <p:cBhvr additive="base">
                                        <p:cTn id="23" dur="500" fill="hold"/>
                                        <p:tgtEl>
                                          <p:spTgt spid="14342"/>
                                        </p:tgtEl>
                                        <p:attrNameLst>
                                          <p:attrName>ppt_y</p:attrName>
                                        </p:attrNameLst>
                                      </p:cBhvr>
                                      <p:tavLst>
                                        <p:tav tm="0">
                                          <p:val>
                                            <p:strVal val="1+#ppt_h/2"/>
                                          </p:val>
                                        </p:tav>
                                        <p:tav tm="100000">
                                          <p:val>
                                            <p:strVal val="#ppt_y"/>
                                          </p:val>
                                        </p:tav>
                                      </p:tavLst>
                                    </p:anim>
                                  </p:childTnLst>
                                </p:cTn>
                              </p:par>
                              <p:par>
                                <p:cTn id="24" presetID="2" presetClass="entr" presetSubtype="12" fill="hold" nodeType="withEffect">
                                  <p:stCondLst>
                                    <p:cond delay="200"/>
                                  </p:stCondLst>
                                  <p:childTnLst>
                                    <p:set>
                                      <p:cBhvr>
                                        <p:cTn id="25" dur="1" fill="hold">
                                          <p:stCondLst>
                                            <p:cond delay="0"/>
                                          </p:stCondLst>
                                        </p:cTn>
                                        <p:tgtEl>
                                          <p:spTgt spid="14345"/>
                                        </p:tgtEl>
                                        <p:attrNameLst>
                                          <p:attrName>style.visibility</p:attrName>
                                        </p:attrNameLst>
                                      </p:cBhvr>
                                      <p:to>
                                        <p:strVal val="visible"/>
                                      </p:to>
                                    </p:set>
                                    <p:anim calcmode="lin" valueType="num">
                                      <p:cBhvr additive="base">
                                        <p:cTn id="26" dur="500" fill="hold"/>
                                        <p:tgtEl>
                                          <p:spTgt spid="14345"/>
                                        </p:tgtEl>
                                        <p:attrNameLst>
                                          <p:attrName>ppt_x</p:attrName>
                                        </p:attrNameLst>
                                      </p:cBhvr>
                                      <p:tavLst>
                                        <p:tav tm="0">
                                          <p:val>
                                            <p:strVal val="0-#ppt_w/2"/>
                                          </p:val>
                                        </p:tav>
                                        <p:tav tm="100000">
                                          <p:val>
                                            <p:strVal val="#ppt_x"/>
                                          </p:val>
                                        </p:tav>
                                      </p:tavLst>
                                    </p:anim>
                                    <p:anim calcmode="lin" valueType="num">
                                      <p:cBhvr additive="base">
                                        <p:cTn id="27" dur="500" fill="hold"/>
                                        <p:tgtEl>
                                          <p:spTgt spid="14345"/>
                                        </p:tgtEl>
                                        <p:attrNameLst>
                                          <p:attrName>ppt_y</p:attrName>
                                        </p:attrNameLst>
                                      </p:cBhvr>
                                      <p:tavLst>
                                        <p:tav tm="0">
                                          <p:val>
                                            <p:strVal val="1+#ppt_h/2"/>
                                          </p:val>
                                        </p:tav>
                                        <p:tav tm="100000">
                                          <p:val>
                                            <p:strVal val="#ppt_y"/>
                                          </p:val>
                                        </p:tav>
                                      </p:tavLst>
                                    </p:anim>
                                  </p:childTnLst>
                                </p:cTn>
                              </p:par>
                              <p:par>
                                <p:cTn id="28" presetID="2" presetClass="entr" presetSubtype="12" fill="hold" nodeType="withEffect">
                                  <p:stCondLst>
                                    <p:cond delay="300"/>
                                  </p:stCondLst>
                                  <p:childTnLst>
                                    <p:set>
                                      <p:cBhvr>
                                        <p:cTn id="29" dur="1" fill="hold">
                                          <p:stCondLst>
                                            <p:cond delay="0"/>
                                          </p:stCondLst>
                                        </p:cTn>
                                        <p:tgtEl>
                                          <p:spTgt spid="14348"/>
                                        </p:tgtEl>
                                        <p:attrNameLst>
                                          <p:attrName>style.visibility</p:attrName>
                                        </p:attrNameLst>
                                      </p:cBhvr>
                                      <p:to>
                                        <p:strVal val="visible"/>
                                      </p:to>
                                    </p:set>
                                    <p:anim calcmode="lin" valueType="num">
                                      <p:cBhvr additive="base">
                                        <p:cTn id="30" dur="500" fill="hold"/>
                                        <p:tgtEl>
                                          <p:spTgt spid="14348"/>
                                        </p:tgtEl>
                                        <p:attrNameLst>
                                          <p:attrName>ppt_x</p:attrName>
                                        </p:attrNameLst>
                                      </p:cBhvr>
                                      <p:tavLst>
                                        <p:tav tm="0">
                                          <p:val>
                                            <p:strVal val="0-#ppt_w/2"/>
                                          </p:val>
                                        </p:tav>
                                        <p:tav tm="100000">
                                          <p:val>
                                            <p:strVal val="#ppt_x"/>
                                          </p:val>
                                        </p:tav>
                                      </p:tavLst>
                                    </p:anim>
                                    <p:anim calcmode="lin" valueType="num">
                                      <p:cBhvr additive="base">
                                        <p:cTn id="31" dur="500" fill="hold"/>
                                        <p:tgtEl>
                                          <p:spTgt spid="14348"/>
                                        </p:tgtEl>
                                        <p:attrNameLst>
                                          <p:attrName>ppt_y</p:attrName>
                                        </p:attrNameLst>
                                      </p:cBhvr>
                                      <p:tavLst>
                                        <p:tav tm="0">
                                          <p:val>
                                            <p:strVal val="1+#ppt_h/2"/>
                                          </p:val>
                                        </p:tav>
                                        <p:tav tm="100000">
                                          <p:val>
                                            <p:strVal val="#ppt_y"/>
                                          </p:val>
                                        </p:tav>
                                      </p:tavLst>
                                    </p:anim>
                                  </p:childTnLst>
                                </p:cTn>
                              </p:par>
                              <p:par>
                                <p:cTn id="32" presetID="2" presetClass="entr" presetSubtype="12" fill="hold" nodeType="withEffect">
                                  <p:stCondLst>
                                    <p:cond delay="400"/>
                                  </p:stCondLst>
                                  <p:childTnLst>
                                    <p:set>
                                      <p:cBhvr>
                                        <p:cTn id="33" dur="1" fill="hold">
                                          <p:stCondLst>
                                            <p:cond delay="0"/>
                                          </p:stCondLst>
                                        </p:cTn>
                                        <p:tgtEl>
                                          <p:spTgt spid="14351"/>
                                        </p:tgtEl>
                                        <p:attrNameLst>
                                          <p:attrName>style.visibility</p:attrName>
                                        </p:attrNameLst>
                                      </p:cBhvr>
                                      <p:to>
                                        <p:strVal val="visible"/>
                                      </p:to>
                                    </p:set>
                                    <p:anim calcmode="lin" valueType="num">
                                      <p:cBhvr additive="base">
                                        <p:cTn id="34" dur="500" fill="hold"/>
                                        <p:tgtEl>
                                          <p:spTgt spid="14351"/>
                                        </p:tgtEl>
                                        <p:attrNameLst>
                                          <p:attrName>ppt_x</p:attrName>
                                        </p:attrNameLst>
                                      </p:cBhvr>
                                      <p:tavLst>
                                        <p:tav tm="0">
                                          <p:val>
                                            <p:strVal val="0-#ppt_w/2"/>
                                          </p:val>
                                        </p:tav>
                                        <p:tav tm="100000">
                                          <p:val>
                                            <p:strVal val="#ppt_x"/>
                                          </p:val>
                                        </p:tav>
                                      </p:tavLst>
                                    </p:anim>
                                    <p:anim calcmode="lin" valueType="num">
                                      <p:cBhvr additive="base">
                                        <p:cTn id="35" dur="500" fill="hold"/>
                                        <p:tgtEl>
                                          <p:spTgt spid="14351"/>
                                        </p:tgtEl>
                                        <p:attrNameLst>
                                          <p:attrName>ppt_y</p:attrName>
                                        </p:attrNameLst>
                                      </p:cBhvr>
                                      <p:tavLst>
                                        <p:tav tm="0">
                                          <p:val>
                                            <p:strVal val="1+#ppt_h/2"/>
                                          </p:val>
                                        </p:tav>
                                        <p:tav tm="100000">
                                          <p:val>
                                            <p:strVal val="#ppt_y"/>
                                          </p:val>
                                        </p:tav>
                                      </p:tavLst>
                                    </p:anim>
                                  </p:childTnLst>
                                </p:cTn>
                              </p:par>
                            </p:childTnLst>
                          </p:cTn>
                        </p:par>
                        <p:par>
                          <p:cTn id="36" fill="hold" nodeType="afterGroup">
                            <p:stCondLst>
                              <p:cond delay="1900"/>
                            </p:stCondLst>
                            <p:childTnLst>
                              <p:par>
                                <p:cTn id="37" presetID="22" presetClass="entr" presetSubtype="4" fill="hold" nodeType="afterEffect">
                                  <p:stCondLst>
                                    <p:cond delay="0"/>
                                  </p:stCondLst>
                                  <p:childTnLst>
                                    <p:set>
                                      <p:cBhvr>
                                        <p:cTn id="38" dur="1" fill="hold">
                                          <p:stCondLst>
                                            <p:cond delay="0"/>
                                          </p:stCondLst>
                                        </p:cTn>
                                        <p:tgtEl>
                                          <p:spTgt spid="14338"/>
                                        </p:tgtEl>
                                        <p:attrNameLst>
                                          <p:attrName>style.visibility</p:attrName>
                                        </p:attrNameLst>
                                      </p:cBhvr>
                                      <p:to>
                                        <p:strVal val="visible"/>
                                      </p:to>
                                    </p:set>
                                    <p:animEffect transition="in" filter="wipe(down)">
                                      <p:cBhvr>
                                        <p:cTn id="39" dur="300"/>
                                        <p:tgtEl>
                                          <p:spTgt spid="14338"/>
                                        </p:tgtEl>
                                      </p:cBhvr>
                                    </p:animEffect>
                                  </p:childTnLst>
                                </p:cTn>
                              </p:par>
                            </p:childTnLst>
                          </p:cTn>
                        </p:par>
                        <p:par>
                          <p:cTn id="40" fill="hold" nodeType="afterGroup">
                            <p:stCondLst>
                              <p:cond delay="2200"/>
                            </p:stCondLst>
                            <p:childTnLst>
                              <p:par>
                                <p:cTn id="41" presetID="22" presetClass="entr" presetSubtype="1" fill="hold" grpId="0" nodeType="afterEffect">
                                  <p:stCondLst>
                                    <p:cond delay="0"/>
                                  </p:stCondLst>
                                  <p:childTnLst>
                                    <p:set>
                                      <p:cBhvr>
                                        <p:cTn id="42" dur="1" fill="hold">
                                          <p:stCondLst>
                                            <p:cond delay="0"/>
                                          </p:stCondLst>
                                        </p:cTn>
                                        <p:tgtEl>
                                          <p:spTgt spid="14340"/>
                                        </p:tgtEl>
                                        <p:attrNameLst>
                                          <p:attrName>style.visibility</p:attrName>
                                        </p:attrNameLst>
                                      </p:cBhvr>
                                      <p:to>
                                        <p:strVal val="visible"/>
                                      </p:to>
                                    </p:set>
                                    <p:animEffect transition="in" filter="wipe(up)">
                                      <p:cBhvr>
                                        <p:cTn id="43" dur="500"/>
                                        <p:tgtEl>
                                          <p:spTgt spid="14340"/>
                                        </p:tgtEl>
                                      </p:cBhvr>
                                    </p:animEffect>
                                  </p:childTnLst>
                                </p:cTn>
                              </p:par>
                            </p:childTnLst>
                          </p:cTn>
                        </p:par>
                        <p:par>
                          <p:cTn id="44" fill="hold" nodeType="afterGroup">
                            <p:stCondLst>
                              <p:cond delay="2700"/>
                            </p:stCondLst>
                            <p:childTnLst>
                              <p:par>
                                <p:cTn id="45" presetID="1" presetClass="entr" presetSubtype="0" fill="hold" grpId="0" nodeType="afterEffect">
                                  <p:stCondLst>
                                    <p:cond delay="0"/>
                                  </p:stCondLst>
                                  <p:childTnLst>
                                    <p:set>
                                      <p:cBhvr>
                                        <p:cTn id="46" dur="1" fill="hold">
                                          <p:stCondLst>
                                            <p:cond delay="0"/>
                                          </p:stCondLst>
                                        </p:cTn>
                                        <p:tgtEl>
                                          <p:spTgt spid="14354"/>
                                        </p:tgtEl>
                                        <p:attrNameLst>
                                          <p:attrName>style.visibility</p:attrName>
                                        </p:attrNameLst>
                                      </p:cBhvr>
                                      <p:to>
                                        <p:strVal val="visible"/>
                                      </p:to>
                                    </p:set>
                                  </p:childTnLst>
                                </p:cTn>
                              </p:par>
                            </p:childTnLst>
                          </p:cTn>
                        </p:par>
                        <p:par>
                          <p:cTn id="47" fill="hold">
                            <p:stCondLst>
                              <p:cond delay="2700"/>
                            </p:stCondLst>
                            <p:childTnLst>
                              <p:par>
                                <p:cTn id="48" presetID="22" presetClass="entr" presetSubtype="8" fill="hold" grpId="0" nodeType="afterEffect">
                                  <p:stCondLst>
                                    <p:cond delay="0"/>
                                  </p:stCondLst>
                                  <p:childTnLst>
                                    <p:set>
                                      <p:cBhvr>
                                        <p:cTn id="49" dur="1" fill="hold">
                                          <p:stCondLst>
                                            <p:cond delay="0"/>
                                          </p:stCondLst>
                                        </p:cTn>
                                        <p:tgtEl>
                                          <p:spTgt spid="14353"/>
                                        </p:tgtEl>
                                        <p:attrNameLst>
                                          <p:attrName>style.visibility</p:attrName>
                                        </p:attrNameLst>
                                      </p:cBhvr>
                                      <p:to>
                                        <p:strVal val="visible"/>
                                      </p:to>
                                    </p:set>
                                    <p:animEffect transition="in" filter="wipe(left)">
                                      <p:cBhvr>
                                        <p:cTn id="50" dur="500"/>
                                        <p:tgtEl>
                                          <p:spTgt spid="14353"/>
                                        </p:tgtEl>
                                      </p:cBhvr>
                                    </p:animEffect>
                                  </p:childTnLst>
                                </p:cTn>
                              </p:par>
                            </p:childTnLst>
                          </p:cTn>
                        </p:par>
                        <p:par>
                          <p:cTn id="51" fill="hold" nodeType="afterGroup">
                            <p:stCondLst>
                              <p:cond delay="3200"/>
                            </p:stCondLst>
                            <p:childTnLst>
                              <p:par>
                                <p:cTn id="52" presetID="22" presetClass="entr" presetSubtype="4" fill="hold" nodeType="afterEffect">
                                  <p:stCondLst>
                                    <p:cond delay="0"/>
                                  </p:stCondLst>
                                  <p:childTnLst>
                                    <p:set>
                                      <p:cBhvr>
                                        <p:cTn id="53" dur="1" fill="hold">
                                          <p:stCondLst>
                                            <p:cond delay="0"/>
                                          </p:stCondLst>
                                        </p:cTn>
                                        <p:tgtEl>
                                          <p:spTgt spid="14341"/>
                                        </p:tgtEl>
                                        <p:attrNameLst>
                                          <p:attrName>style.visibility</p:attrName>
                                        </p:attrNameLst>
                                      </p:cBhvr>
                                      <p:to>
                                        <p:strVal val="visible"/>
                                      </p:to>
                                    </p:set>
                                    <p:animEffect transition="in" filter="wipe(down)">
                                      <p:cBhvr>
                                        <p:cTn id="54" dur="300"/>
                                        <p:tgtEl>
                                          <p:spTgt spid="14341"/>
                                        </p:tgtEl>
                                      </p:cBhvr>
                                    </p:animEffect>
                                  </p:childTnLst>
                                </p:cTn>
                              </p:par>
                            </p:childTnLst>
                          </p:cTn>
                        </p:par>
                        <p:par>
                          <p:cTn id="55" fill="hold" nodeType="afterGroup">
                            <p:stCondLst>
                              <p:cond delay="3500"/>
                            </p:stCondLst>
                            <p:childTnLst>
                              <p:par>
                                <p:cTn id="56" presetID="22" presetClass="entr" presetSubtype="1" fill="hold" grpId="0" nodeType="afterEffect">
                                  <p:stCondLst>
                                    <p:cond delay="0"/>
                                  </p:stCondLst>
                                  <p:childTnLst>
                                    <p:set>
                                      <p:cBhvr>
                                        <p:cTn id="57" dur="1" fill="hold">
                                          <p:stCondLst>
                                            <p:cond delay="0"/>
                                          </p:stCondLst>
                                        </p:cTn>
                                        <p:tgtEl>
                                          <p:spTgt spid="14343"/>
                                        </p:tgtEl>
                                        <p:attrNameLst>
                                          <p:attrName>style.visibility</p:attrName>
                                        </p:attrNameLst>
                                      </p:cBhvr>
                                      <p:to>
                                        <p:strVal val="visible"/>
                                      </p:to>
                                    </p:set>
                                    <p:animEffect transition="in" filter="wipe(up)">
                                      <p:cBhvr>
                                        <p:cTn id="58" dur="500"/>
                                        <p:tgtEl>
                                          <p:spTgt spid="14343"/>
                                        </p:tgtEl>
                                      </p:cBhvr>
                                    </p:animEffect>
                                  </p:childTnLst>
                                </p:cTn>
                              </p:par>
                              <p:par>
                                <p:cTn id="59" presetID="1" presetClass="entr" presetSubtype="0" fill="hold" grpId="0" nodeType="withEffect">
                                  <p:stCondLst>
                                    <p:cond delay="0"/>
                                  </p:stCondLst>
                                  <p:childTnLst>
                                    <p:set>
                                      <p:cBhvr>
                                        <p:cTn id="60" dur="1" fill="hold">
                                          <p:stCondLst>
                                            <p:cond delay="0"/>
                                          </p:stCondLst>
                                        </p:cTn>
                                        <p:tgtEl>
                                          <p:spTgt spid="14356"/>
                                        </p:tgtEl>
                                        <p:attrNameLst>
                                          <p:attrName>style.visibility</p:attrName>
                                        </p:attrNameLst>
                                      </p:cBhvr>
                                      <p:to>
                                        <p:strVal val="visible"/>
                                      </p:to>
                                    </p:set>
                                  </p:childTnLst>
                                </p:cTn>
                              </p:par>
                            </p:childTnLst>
                          </p:cTn>
                        </p:par>
                        <p:par>
                          <p:cTn id="61" fill="hold">
                            <p:stCondLst>
                              <p:cond delay="4000"/>
                            </p:stCondLst>
                            <p:childTnLst>
                              <p:par>
                                <p:cTn id="62" presetID="22" presetClass="entr" presetSubtype="8" fill="hold" grpId="0" nodeType="afterEffect">
                                  <p:stCondLst>
                                    <p:cond delay="0"/>
                                  </p:stCondLst>
                                  <p:childTnLst>
                                    <p:set>
                                      <p:cBhvr>
                                        <p:cTn id="63" dur="1" fill="hold">
                                          <p:stCondLst>
                                            <p:cond delay="0"/>
                                          </p:stCondLst>
                                        </p:cTn>
                                        <p:tgtEl>
                                          <p:spTgt spid="14355"/>
                                        </p:tgtEl>
                                        <p:attrNameLst>
                                          <p:attrName>style.visibility</p:attrName>
                                        </p:attrNameLst>
                                      </p:cBhvr>
                                      <p:to>
                                        <p:strVal val="visible"/>
                                      </p:to>
                                    </p:set>
                                    <p:animEffect transition="in" filter="wipe(left)">
                                      <p:cBhvr>
                                        <p:cTn id="64" dur="500"/>
                                        <p:tgtEl>
                                          <p:spTgt spid="14355"/>
                                        </p:tgtEl>
                                      </p:cBhvr>
                                    </p:animEffect>
                                  </p:childTnLst>
                                </p:cTn>
                              </p:par>
                            </p:childTnLst>
                          </p:cTn>
                        </p:par>
                        <p:par>
                          <p:cTn id="65" fill="hold" nodeType="afterGroup">
                            <p:stCondLst>
                              <p:cond delay="4500"/>
                            </p:stCondLst>
                            <p:childTnLst>
                              <p:par>
                                <p:cTn id="66" presetID="22" presetClass="entr" presetSubtype="4" fill="hold" nodeType="afterEffect">
                                  <p:stCondLst>
                                    <p:cond delay="0"/>
                                  </p:stCondLst>
                                  <p:childTnLst>
                                    <p:set>
                                      <p:cBhvr>
                                        <p:cTn id="67" dur="1" fill="hold">
                                          <p:stCondLst>
                                            <p:cond delay="0"/>
                                          </p:stCondLst>
                                        </p:cTn>
                                        <p:tgtEl>
                                          <p:spTgt spid="14344"/>
                                        </p:tgtEl>
                                        <p:attrNameLst>
                                          <p:attrName>style.visibility</p:attrName>
                                        </p:attrNameLst>
                                      </p:cBhvr>
                                      <p:to>
                                        <p:strVal val="visible"/>
                                      </p:to>
                                    </p:set>
                                    <p:animEffect transition="in" filter="wipe(down)">
                                      <p:cBhvr>
                                        <p:cTn id="68" dur="300"/>
                                        <p:tgtEl>
                                          <p:spTgt spid="14344"/>
                                        </p:tgtEl>
                                      </p:cBhvr>
                                    </p:animEffect>
                                  </p:childTnLst>
                                </p:cTn>
                              </p:par>
                            </p:childTnLst>
                          </p:cTn>
                        </p:par>
                        <p:par>
                          <p:cTn id="69" fill="hold" nodeType="afterGroup">
                            <p:stCondLst>
                              <p:cond delay="4800"/>
                            </p:stCondLst>
                            <p:childTnLst>
                              <p:par>
                                <p:cTn id="70" presetID="22" presetClass="entr" presetSubtype="1" fill="hold" grpId="0" nodeType="afterEffect">
                                  <p:stCondLst>
                                    <p:cond delay="0"/>
                                  </p:stCondLst>
                                  <p:childTnLst>
                                    <p:set>
                                      <p:cBhvr>
                                        <p:cTn id="71" dur="1" fill="hold">
                                          <p:stCondLst>
                                            <p:cond delay="0"/>
                                          </p:stCondLst>
                                        </p:cTn>
                                        <p:tgtEl>
                                          <p:spTgt spid="14346"/>
                                        </p:tgtEl>
                                        <p:attrNameLst>
                                          <p:attrName>style.visibility</p:attrName>
                                        </p:attrNameLst>
                                      </p:cBhvr>
                                      <p:to>
                                        <p:strVal val="visible"/>
                                      </p:to>
                                    </p:set>
                                    <p:animEffect transition="in" filter="wipe(up)">
                                      <p:cBhvr>
                                        <p:cTn id="72" dur="500"/>
                                        <p:tgtEl>
                                          <p:spTgt spid="14346"/>
                                        </p:tgtEl>
                                      </p:cBhvr>
                                    </p:animEffect>
                                  </p:childTnLst>
                                </p:cTn>
                              </p:par>
                            </p:childTnLst>
                          </p:cTn>
                        </p:par>
                        <p:par>
                          <p:cTn id="73" fill="hold" nodeType="afterGroup">
                            <p:stCondLst>
                              <p:cond delay="5300"/>
                            </p:stCondLst>
                            <p:childTnLst>
                              <p:par>
                                <p:cTn id="74" presetID="1" presetClass="entr" presetSubtype="0" fill="hold" grpId="0" nodeType="afterEffect">
                                  <p:stCondLst>
                                    <p:cond delay="0"/>
                                  </p:stCondLst>
                                  <p:childTnLst>
                                    <p:set>
                                      <p:cBhvr>
                                        <p:cTn id="75" dur="1" fill="hold">
                                          <p:stCondLst>
                                            <p:cond delay="0"/>
                                          </p:stCondLst>
                                        </p:cTn>
                                        <p:tgtEl>
                                          <p:spTgt spid="14358"/>
                                        </p:tgtEl>
                                        <p:attrNameLst>
                                          <p:attrName>style.visibility</p:attrName>
                                        </p:attrNameLst>
                                      </p:cBhvr>
                                      <p:to>
                                        <p:strVal val="visible"/>
                                      </p:to>
                                    </p:set>
                                  </p:childTnLst>
                                </p:cTn>
                              </p:par>
                            </p:childTnLst>
                          </p:cTn>
                        </p:par>
                        <p:par>
                          <p:cTn id="76" fill="hold" nodeType="afterGroup">
                            <p:stCondLst>
                              <p:cond delay="5300"/>
                            </p:stCondLst>
                            <p:childTnLst>
                              <p:par>
                                <p:cTn id="77" presetID="22" presetClass="entr" presetSubtype="8" fill="hold" grpId="0" nodeType="afterEffect">
                                  <p:stCondLst>
                                    <p:cond delay="0"/>
                                  </p:stCondLst>
                                  <p:childTnLst>
                                    <p:set>
                                      <p:cBhvr>
                                        <p:cTn id="78" dur="1" fill="hold">
                                          <p:stCondLst>
                                            <p:cond delay="0"/>
                                          </p:stCondLst>
                                        </p:cTn>
                                        <p:tgtEl>
                                          <p:spTgt spid="14357"/>
                                        </p:tgtEl>
                                        <p:attrNameLst>
                                          <p:attrName>style.visibility</p:attrName>
                                        </p:attrNameLst>
                                      </p:cBhvr>
                                      <p:to>
                                        <p:strVal val="visible"/>
                                      </p:to>
                                    </p:set>
                                    <p:animEffect transition="in" filter="wipe(left)">
                                      <p:cBhvr>
                                        <p:cTn id="79" dur="500"/>
                                        <p:tgtEl>
                                          <p:spTgt spid="14357"/>
                                        </p:tgtEl>
                                      </p:cBhvr>
                                    </p:animEffect>
                                  </p:childTnLst>
                                </p:cTn>
                              </p:par>
                            </p:childTnLst>
                          </p:cTn>
                        </p:par>
                        <p:par>
                          <p:cTn id="80" fill="hold" nodeType="afterGroup">
                            <p:stCondLst>
                              <p:cond delay="5800"/>
                            </p:stCondLst>
                            <p:childTnLst>
                              <p:par>
                                <p:cTn id="81" presetID="22" presetClass="entr" presetSubtype="4" fill="hold" nodeType="afterEffect">
                                  <p:stCondLst>
                                    <p:cond delay="0"/>
                                  </p:stCondLst>
                                  <p:childTnLst>
                                    <p:set>
                                      <p:cBhvr>
                                        <p:cTn id="82" dur="1" fill="hold">
                                          <p:stCondLst>
                                            <p:cond delay="0"/>
                                          </p:stCondLst>
                                        </p:cTn>
                                        <p:tgtEl>
                                          <p:spTgt spid="14347"/>
                                        </p:tgtEl>
                                        <p:attrNameLst>
                                          <p:attrName>style.visibility</p:attrName>
                                        </p:attrNameLst>
                                      </p:cBhvr>
                                      <p:to>
                                        <p:strVal val="visible"/>
                                      </p:to>
                                    </p:set>
                                    <p:animEffect transition="in" filter="wipe(down)">
                                      <p:cBhvr>
                                        <p:cTn id="83" dur="300"/>
                                        <p:tgtEl>
                                          <p:spTgt spid="14347"/>
                                        </p:tgtEl>
                                      </p:cBhvr>
                                    </p:animEffect>
                                  </p:childTnLst>
                                </p:cTn>
                              </p:par>
                            </p:childTnLst>
                          </p:cTn>
                        </p:par>
                        <p:par>
                          <p:cTn id="84" fill="hold" nodeType="afterGroup">
                            <p:stCondLst>
                              <p:cond delay="6100"/>
                            </p:stCondLst>
                            <p:childTnLst>
                              <p:par>
                                <p:cTn id="85" presetID="22" presetClass="entr" presetSubtype="1" fill="hold" grpId="0" nodeType="afterEffect">
                                  <p:stCondLst>
                                    <p:cond delay="0"/>
                                  </p:stCondLst>
                                  <p:childTnLst>
                                    <p:set>
                                      <p:cBhvr>
                                        <p:cTn id="86" dur="1" fill="hold">
                                          <p:stCondLst>
                                            <p:cond delay="0"/>
                                          </p:stCondLst>
                                        </p:cTn>
                                        <p:tgtEl>
                                          <p:spTgt spid="14349"/>
                                        </p:tgtEl>
                                        <p:attrNameLst>
                                          <p:attrName>style.visibility</p:attrName>
                                        </p:attrNameLst>
                                      </p:cBhvr>
                                      <p:to>
                                        <p:strVal val="visible"/>
                                      </p:to>
                                    </p:set>
                                    <p:animEffect transition="in" filter="wipe(up)">
                                      <p:cBhvr>
                                        <p:cTn id="87" dur="500"/>
                                        <p:tgtEl>
                                          <p:spTgt spid="14349"/>
                                        </p:tgtEl>
                                      </p:cBhvr>
                                    </p:animEffect>
                                  </p:childTnLst>
                                </p:cTn>
                              </p:par>
                              <p:par>
                                <p:cTn id="88" presetID="1" presetClass="entr" presetSubtype="0" fill="hold" grpId="0" nodeType="withEffect">
                                  <p:stCondLst>
                                    <p:cond delay="0"/>
                                  </p:stCondLst>
                                  <p:childTnLst>
                                    <p:set>
                                      <p:cBhvr>
                                        <p:cTn id="89" dur="1" fill="hold">
                                          <p:stCondLst>
                                            <p:cond delay="0"/>
                                          </p:stCondLst>
                                        </p:cTn>
                                        <p:tgtEl>
                                          <p:spTgt spid="14360"/>
                                        </p:tgtEl>
                                        <p:attrNameLst>
                                          <p:attrName>style.visibility</p:attrName>
                                        </p:attrNameLst>
                                      </p:cBhvr>
                                      <p:to>
                                        <p:strVal val="visible"/>
                                      </p:to>
                                    </p:set>
                                  </p:childTnLst>
                                </p:cTn>
                              </p:par>
                            </p:childTnLst>
                          </p:cTn>
                        </p:par>
                        <p:par>
                          <p:cTn id="90" fill="hold">
                            <p:stCondLst>
                              <p:cond delay="6600"/>
                            </p:stCondLst>
                            <p:childTnLst>
                              <p:par>
                                <p:cTn id="91" presetID="22" presetClass="entr" presetSubtype="8" fill="hold" grpId="0" nodeType="afterEffect">
                                  <p:stCondLst>
                                    <p:cond delay="0"/>
                                  </p:stCondLst>
                                  <p:childTnLst>
                                    <p:set>
                                      <p:cBhvr>
                                        <p:cTn id="92" dur="1" fill="hold">
                                          <p:stCondLst>
                                            <p:cond delay="0"/>
                                          </p:stCondLst>
                                        </p:cTn>
                                        <p:tgtEl>
                                          <p:spTgt spid="14359"/>
                                        </p:tgtEl>
                                        <p:attrNameLst>
                                          <p:attrName>style.visibility</p:attrName>
                                        </p:attrNameLst>
                                      </p:cBhvr>
                                      <p:to>
                                        <p:strVal val="visible"/>
                                      </p:to>
                                    </p:set>
                                    <p:animEffect transition="in" filter="wipe(left)">
                                      <p:cBhvr>
                                        <p:cTn id="93" dur="500"/>
                                        <p:tgtEl>
                                          <p:spTgt spid="14359"/>
                                        </p:tgtEl>
                                      </p:cBhvr>
                                    </p:animEffect>
                                  </p:childTnLst>
                                </p:cTn>
                              </p:par>
                            </p:childTnLst>
                          </p:cTn>
                        </p:par>
                        <p:par>
                          <p:cTn id="94" fill="hold" nodeType="afterGroup">
                            <p:stCondLst>
                              <p:cond delay="7100"/>
                            </p:stCondLst>
                            <p:childTnLst>
                              <p:par>
                                <p:cTn id="95" presetID="22" presetClass="entr" presetSubtype="4" fill="hold" nodeType="afterEffect">
                                  <p:stCondLst>
                                    <p:cond delay="0"/>
                                  </p:stCondLst>
                                  <p:childTnLst>
                                    <p:set>
                                      <p:cBhvr>
                                        <p:cTn id="96" dur="1" fill="hold">
                                          <p:stCondLst>
                                            <p:cond delay="0"/>
                                          </p:stCondLst>
                                        </p:cTn>
                                        <p:tgtEl>
                                          <p:spTgt spid="14350"/>
                                        </p:tgtEl>
                                        <p:attrNameLst>
                                          <p:attrName>style.visibility</p:attrName>
                                        </p:attrNameLst>
                                      </p:cBhvr>
                                      <p:to>
                                        <p:strVal val="visible"/>
                                      </p:to>
                                    </p:set>
                                    <p:animEffect transition="in" filter="wipe(down)">
                                      <p:cBhvr>
                                        <p:cTn id="97" dur="300"/>
                                        <p:tgtEl>
                                          <p:spTgt spid="14350"/>
                                        </p:tgtEl>
                                      </p:cBhvr>
                                    </p:animEffect>
                                  </p:childTnLst>
                                </p:cTn>
                              </p:par>
                            </p:childTnLst>
                          </p:cTn>
                        </p:par>
                        <p:par>
                          <p:cTn id="98" fill="hold" nodeType="afterGroup">
                            <p:stCondLst>
                              <p:cond delay="7400"/>
                            </p:stCondLst>
                            <p:childTnLst>
                              <p:par>
                                <p:cTn id="99" presetID="22" presetClass="entr" presetSubtype="1" fill="hold" grpId="0" nodeType="afterEffect">
                                  <p:stCondLst>
                                    <p:cond delay="0"/>
                                  </p:stCondLst>
                                  <p:childTnLst>
                                    <p:set>
                                      <p:cBhvr>
                                        <p:cTn id="100" dur="1" fill="hold">
                                          <p:stCondLst>
                                            <p:cond delay="0"/>
                                          </p:stCondLst>
                                        </p:cTn>
                                        <p:tgtEl>
                                          <p:spTgt spid="14352"/>
                                        </p:tgtEl>
                                        <p:attrNameLst>
                                          <p:attrName>style.visibility</p:attrName>
                                        </p:attrNameLst>
                                      </p:cBhvr>
                                      <p:to>
                                        <p:strVal val="visible"/>
                                      </p:to>
                                    </p:set>
                                    <p:animEffect transition="in" filter="wipe(up)">
                                      <p:cBhvr>
                                        <p:cTn id="101" dur="500"/>
                                        <p:tgtEl>
                                          <p:spTgt spid="14352"/>
                                        </p:tgtEl>
                                      </p:cBhvr>
                                    </p:animEffect>
                                  </p:childTnLst>
                                </p:cTn>
                              </p:par>
                            </p:childTnLst>
                          </p:cTn>
                        </p:par>
                        <p:par>
                          <p:cTn id="102" fill="hold" nodeType="afterGroup">
                            <p:stCondLst>
                              <p:cond delay="7900"/>
                            </p:stCondLst>
                            <p:childTnLst>
                              <p:par>
                                <p:cTn id="103" presetID="1" presetClass="entr" presetSubtype="0" fill="hold" grpId="0" nodeType="afterEffect">
                                  <p:stCondLst>
                                    <p:cond delay="0"/>
                                  </p:stCondLst>
                                  <p:childTnLst>
                                    <p:set>
                                      <p:cBhvr>
                                        <p:cTn id="104" dur="1" fill="hold">
                                          <p:stCondLst>
                                            <p:cond delay="0"/>
                                          </p:stCondLst>
                                        </p:cTn>
                                        <p:tgtEl>
                                          <p:spTgt spid="14362"/>
                                        </p:tgtEl>
                                        <p:attrNameLst>
                                          <p:attrName>style.visibility</p:attrName>
                                        </p:attrNameLst>
                                      </p:cBhvr>
                                      <p:to>
                                        <p:strVal val="visible"/>
                                      </p:to>
                                    </p:set>
                                  </p:childTnLst>
                                </p:cTn>
                              </p:par>
                            </p:childTnLst>
                          </p:cTn>
                        </p:par>
                        <p:par>
                          <p:cTn id="105" fill="hold" nodeType="afterGroup">
                            <p:stCondLst>
                              <p:cond delay="7900"/>
                            </p:stCondLst>
                            <p:childTnLst>
                              <p:par>
                                <p:cTn id="106" presetID="22" presetClass="entr" presetSubtype="8" fill="hold" grpId="0" nodeType="afterEffect">
                                  <p:stCondLst>
                                    <p:cond delay="0"/>
                                  </p:stCondLst>
                                  <p:childTnLst>
                                    <p:set>
                                      <p:cBhvr>
                                        <p:cTn id="107" dur="1" fill="hold">
                                          <p:stCondLst>
                                            <p:cond delay="0"/>
                                          </p:stCondLst>
                                        </p:cTn>
                                        <p:tgtEl>
                                          <p:spTgt spid="14361"/>
                                        </p:tgtEl>
                                        <p:attrNameLst>
                                          <p:attrName>style.visibility</p:attrName>
                                        </p:attrNameLst>
                                      </p:cBhvr>
                                      <p:to>
                                        <p:strVal val="visible"/>
                                      </p:to>
                                    </p:set>
                                    <p:animEffect transition="in" filter="wipe(left)">
                                      <p:cBhvr>
                                        <p:cTn id="108" dur="500"/>
                                        <p:tgtEl>
                                          <p:spTgt spid="143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40" grpId="0" animBg="1" autoUpdateAnimBg="0"/>
      <p:bldP spid="14343" grpId="0" animBg="1" autoUpdateAnimBg="0"/>
      <p:bldP spid="14346" grpId="0" animBg="1" autoUpdateAnimBg="0"/>
      <p:bldP spid="14349" grpId="0" animBg="1" autoUpdateAnimBg="0"/>
      <p:bldP spid="14352" grpId="0" animBg="1" autoUpdateAnimBg="0"/>
      <p:bldP spid="14353" grpId="0" autoUpdateAnimBg="0"/>
      <p:bldP spid="14354" grpId="0"/>
      <p:bldP spid="14355" grpId="0" autoUpdateAnimBg="0"/>
      <p:bldP spid="14356" grpId="0" animBg="1"/>
      <p:bldP spid="14357" grpId="0" autoUpdateAnimBg="0"/>
      <p:bldP spid="14358" grpId="0" autoUpdateAnimBg="0"/>
      <p:bldP spid="14359" grpId="0" autoUpdateAnimBg="0"/>
      <p:bldP spid="14360" grpId="0"/>
      <p:bldP spid="14361" grpId="0" autoUpdateAnimBg="0"/>
      <p:bldP spid="14362" grpId="0" autoUpdateAnimBg="0"/>
      <p:bldP spid="14366" grpId="0" autoUpdateAnimBg="0"/>
      <p:bldP spid="14367" grpId="0" autoUpdateAnimBg="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0"/>
            <a:ext cx="10515600" cy="1021543"/>
          </a:xfrm>
        </p:spPr>
        <p:txBody>
          <a:bodyPr/>
          <a:lstStyle/>
          <a:p>
            <a:r>
              <a:rPr lang="en-US" altLang="zh-CN" dirty="0"/>
              <a:t>VDM-UDM</a:t>
            </a:r>
            <a:r>
              <a:rPr lang="zh-CN" altLang="en-US" dirty="0"/>
              <a:t>映射性能验证</a:t>
            </a:r>
          </a:p>
        </p:txBody>
      </p:sp>
      <p:sp>
        <p:nvSpPr>
          <p:cNvPr id="4" name="文本框 3">
            <a:extLst>
              <a:ext uri="{FF2B5EF4-FFF2-40B4-BE49-F238E27FC236}">
                <a16:creationId xmlns:a16="http://schemas.microsoft.com/office/drawing/2014/main" id="{3943FF90-3822-F0DD-699D-4A7F012E2312}"/>
              </a:ext>
            </a:extLst>
          </p:cNvPr>
          <p:cNvSpPr txBox="1"/>
          <p:nvPr/>
        </p:nvSpPr>
        <p:spPr>
          <a:xfrm>
            <a:off x="838200" y="1003177"/>
            <a:ext cx="10896600" cy="719556"/>
          </a:xfrm>
          <a:prstGeom prst="rect">
            <a:avLst/>
          </a:prstGeom>
          <a:noFill/>
        </p:spPr>
        <p:txBody>
          <a:bodyPr wrap="square" rtlCol="0">
            <a:spAutoFit/>
          </a:bodyPr>
          <a:lstStyle/>
          <a:p>
            <a:pPr marL="457200" indent="-457200">
              <a:lnSpc>
                <a:spcPct val="200000"/>
              </a:lnSpc>
              <a:buFont typeface="Wingdings" pitchFamily="2" charset="2"/>
              <a:buChar char="p"/>
            </a:pPr>
            <a:r>
              <a:rPr kumimoji="1" lang="zh-CN" altLang="en-US" sz="2400" b="1" dirty="0">
                <a:latin typeface="+mn-ea"/>
                <a:cs typeface="Times New Roman" panose="02020603050405020304" pitchFamily="18" charset="0"/>
              </a:rPr>
              <a:t>实验结果</a:t>
            </a:r>
            <a:r>
              <a:rPr kumimoji="1" lang="zh-CN" altLang="en-US" sz="2400" dirty="0">
                <a:latin typeface="+mn-ea"/>
                <a:cs typeface="Times New Roman" panose="02020603050405020304" pitchFamily="18" charset="0"/>
              </a:rPr>
              <a:t>：</a:t>
            </a:r>
          </a:p>
        </p:txBody>
      </p:sp>
      <p:pic>
        <p:nvPicPr>
          <p:cNvPr id="3" name="图片 2">
            <a:extLst>
              <a:ext uri="{FF2B5EF4-FFF2-40B4-BE49-F238E27FC236}">
                <a16:creationId xmlns:a16="http://schemas.microsoft.com/office/drawing/2014/main" id="{94C286D7-8EFF-6772-E943-7FB6E2E88C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199" y="1722732"/>
            <a:ext cx="7896727" cy="4411367"/>
          </a:xfrm>
          <a:prstGeom prst="rect">
            <a:avLst/>
          </a:prstGeom>
        </p:spPr>
      </p:pic>
      <p:sp>
        <p:nvSpPr>
          <p:cNvPr id="6" name="矩形 5">
            <a:extLst>
              <a:ext uri="{FF2B5EF4-FFF2-40B4-BE49-F238E27FC236}">
                <a16:creationId xmlns:a16="http://schemas.microsoft.com/office/drawing/2014/main" id="{600AB1F2-4C04-DD0F-881A-87D11BBBF4BE}"/>
              </a:ext>
            </a:extLst>
          </p:cNvPr>
          <p:cNvSpPr/>
          <p:nvPr/>
        </p:nvSpPr>
        <p:spPr>
          <a:xfrm>
            <a:off x="6441793" y="2039008"/>
            <a:ext cx="544795" cy="217580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文本框 7">
            <a:extLst>
              <a:ext uri="{FF2B5EF4-FFF2-40B4-BE49-F238E27FC236}">
                <a16:creationId xmlns:a16="http://schemas.microsoft.com/office/drawing/2014/main" id="{05C6567F-A9BC-8605-07E9-22FE0E799C0A}"/>
              </a:ext>
            </a:extLst>
          </p:cNvPr>
          <p:cNvSpPr txBox="1"/>
          <p:nvPr/>
        </p:nvSpPr>
        <p:spPr>
          <a:xfrm>
            <a:off x="8884949" y="2227538"/>
            <a:ext cx="2699827" cy="1200329"/>
          </a:xfrm>
          <a:prstGeom prst="rect">
            <a:avLst/>
          </a:prstGeom>
          <a:noFill/>
          <a:ln w="28575">
            <a:solidFill>
              <a:srgbClr val="FF0000"/>
            </a:solidFill>
          </a:ln>
        </p:spPr>
        <p:txBody>
          <a:bodyPr wrap="square">
            <a:spAutoFit/>
          </a:bodyPr>
          <a:lstStyle/>
          <a:p>
            <a:r>
              <a:rPr lang="en-US" altLang="zh-CN" sz="1800" dirty="0">
                <a:effectLst/>
                <a:latin typeface="Times New Roman" panose="02020603050405020304" pitchFamily="18" charset="0"/>
                <a:ea typeface="宋体" panose="02010600030101010101" pitchFamily="2" charset="-122"/>
              </a:rPr>
              <a:t>top9</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的召回率为</a:t>
            </a:r>
            <a:r>
              <a:rPr lang="en-US" altLang="zh-CN" sz="1800" dirty="0">
                <a:effectLst/>
                <a:latin typeface="Times New Roman" panose="02020603050405020304" pitchFamily="18" charset="0"/>
                <a:ea typeface="宋体" panose="02010600030101010101" pitchFamily="2" charset="-122"/>
              </a:rPr>
              <a:t>88%</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，说明若果允许推荐</a:t>
            </a:r>
            <a:r>
              <a:rPr lang="en-US" altLang="zh-CN" sz="1800" dirty="0">
                <a:effectLst/>
                <a:latin typeface="Times New Roman" panose="02020603050405020304" pitchFamily="18" charset="0"/>
                <a:ea typeface="宋体" panose="02010600030101010101" pitchFamily="2" charset="-122"/>
              </a:rPr>
              <a:t>9</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个映射，运维专家只有</a:t>
            </a:r>
            <a:r>
              <a:rPr lang="en-US" altLang="zh-CN" sz="1800" dirty="0">
                <a:effectLst/>
                <a:latin typeface="Times New Roman" panose="02020603050405020304" pitchFamily="18" charset="0"/>
                <a:ea typeface="宋体" panose="02010600030101010101" pitchFamily="2" charset="-122"/>
              </a:rPr>
              <a:t>12%</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的概率需要查阅配置手册</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dirty="0">
                <a:effectLst/>
              </a:rPr>
              <a:t> </a:t>
            </a:r>
            <a:endParaRPr lang="zh-CN" altLang="en-US" dirty="0"/>
          </a:p>
        </p:txBody>
      </p:sp>
      <p:cxnSp>
        <p:nvCxnSpPr>
          <p:cNvPr id="10" name="直线箭头连接符 9">
            <a:extLst>
              <a:ext uri="{FF2B5EF4-FFF2-40B4-BE49-F238E27FC236}">
                <a16:creationId xmlns:a16="http://schemas.microsoft.com/office/drawing/2014/main" id="{F401CF2F-C639-5B3B-2B0C-F823D283BAE9}"/>
              </a:ext>
            </a:extLst>
          </p:cNvPr>
          <p:cNvCxnSpPr>
            <a:cxnSpLocks/>
            <a:stCxn id="8" idx="1"/>
          </p:cNvCxnSpPr>
          <p:nvPr/>
        </p:nvCxnSpPr>
        <p:spPr>
          <a:xfrm flipH="1" flipV="1">
            <a:off x="6986588" y="2227534"/>
            <a:ext cx="1898361" cy="600169"/>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线箭头连接符 10">
            <a:extLst>
              <a:ext uri="{FF2B5EF4-FFF2-40B4-BE49-F238E27FC236}">
                <a16:creationId xmlns:a16="http://schemas.microsoft.com/office/drawing/2014/main" id="{50CF83E4-00AD-20BA-DC62-169EFDA3FBF6}"/>
              </a:ext>
            </a:extLst>
          </p:cNvPr>
          <p:cNvCxnSpPr>
            <a:cxnSpLocks/>
            <a:stCxn id="8" idx="1"/>
          </p:cNvCxnSpPr>
          <p:nvPr/>
        </p:nvCxnSpPr>
        <p:spPr>
          <a:xfrm flipH="1">
            <a:off x="6986588" y="2827703"/>
            <a:ext cx="1898361" cy="120259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矩形 13">
            <a:extLst>
              <a:ext uri="{FF2B5EF4-FFF2-40B4-BE49-F238E27FC236}">
                <a16:creationId xmlns:a16="http://schemas.microsoft.com/office/drawing/2014/main" id="{4849A6A6-4168-2A9A-55C1-7055AD2D179C}"/>
              </a:ext>
            </a:extLst>
          </p:cNvPr>
          <p:cNvSpPr/>
          <p:nvPr/>
        </p:nvSpPr>
        <p:spPr>
          <a:xfrm>
            <a:off x="4220260" y="3873733"/>
            <a:ext cx="4448165" cy="341076"/>
          </a:xfrm>
          <a:prstGeom prst="rect">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矩形 14">
            <a:extLst>
              <a:ext uri="{FF2B5EF4-FFF2-40B4-BE49-F238E27FC236}">
                <a16:creationId xmlns:a16="http://schemas.microsoft.com/office/drawing/2014/main" id="{3233C6A2-6905-9AB1-CE81-DA944242514A}"/>
              </a:ext>
            </a:extLst>
          </p:cNvPr>
          <p:cNvSpPr/>
          <p:nvPr/>
        </p:nvSpPr>
        <p:spPr>
          <a:xfrm>
            <a:off x="4228667" y="5733845"/>
            <a:ext cx="4448165" cy="341076"/>
          </a:xfrm>
          <a:prstGeom prst="rect">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文本框 15">
            <a:extLst>
              <a:ext uri="{FF2B5EF4-FFF2-40B4-BE49-F238E27FC236}">
                <a16:creationId xmlns:a16="http://schemas.microsoft.com/office/drawing/2014/main" id="{FA233D13-D9B7-68CC-B5E3-D02FF23E6580}"/>
              </a:ext>
            </a:extLst>
          </p:cNvPr>
          <p:cNvSpPr txBox="1"/>
          <p:nvPr/>
        </p:nvSpPr>
        <p:spPr>
          <a:xfrm>
            <a:off x="8884949" y="4463360"/>
            <a:ext cx="2699826" cy="923330"/>
          </a:xfrm>
          <a:prstGeom prst="rect">
            <a:avLst/>
          </a:prstGeom>
          <a:noFill/>
          <a:ln w="28575">
            <a:solidFill>
              <a:srgbClr val="00B0F0"/>
            </a:solidFill>
          </a:ln>
        </p:spPr>
        <p:txBody>
          <a:bodyPr wrap="square">
            <a:spAutoFit/>
          </a:bodyPr>
          <a:lstStyle/>
          <a:p>
            <a:r>
              <a:rPr lang="zh-CN" altLang="en-US" dirty="0">
                <a:latin typeface="Times New Roman" panose="02020603050405020304" pitchFamily="18" charset="0"/>
                <a:ea typeface="宋体" panose="02010600030101010101" pitchFamily="2" charset="-122"/>
              </a:rPr>
              <a:t>综合表现，</a:t>
            </a:r>
            <a:r>
              <a:rPr lang="zh-CN" altLang="zh-CN" dirty="0">
                <a:latin typeface="Times New Roman" panose="02020603050405020304" pitchFamily="18" charset="0"/>
                <a:ea typeface="宋体" panose="02010600030101010101" pitchFamily="2" charset="-122"/>
              </a:rPr>
              <a:t>结合</a:t>
            </a:r>
            <a:r>
              <a:rPr lang="en-US" altLang="zh-CN" dirty="0">
                <a:latin typeface="Times New Roman" panose="02020603050405020304" pitchFamily="18" charset="0"/>
                <a:ea typeface="宋体" panose="02010600030101010101" pitchFamily="2" charset="-122"/>
              </a:rPr>
              <a:t>IR</a:t>
            </a:r>
            <a:r>
              <a:rPr lang="zh-CN" altLang="zh-CN" dirty="0">
                <a:latin typeface="Times New Roman" panose="02020603050405020304" pitchFamily="18" charset="0"/>
                <a:ea typeface="宋体" panose="02010600030101010101" pitchFamily="2" charset="-122"/>
              </a:rPr>
              <a:t>方法初筛后的</a:t>
            </a:r>
            <a:r>
              <a:rPr lang="en-US" altLang="zh-CN" dirty="0" err="1">
                <a:latin typeface="Times New Roman" panose="02020603050405020304" pitchFamily="18" charset="0"/>
                <a:ea typeface="宋体" panose="02010600030101010101" pitchFamily="2" charset="-122"/>
              </a:rPr>
              <a:t>NetBERT</a:t>
            </a:r>
            <a:r>
              <a:rPr lang="zh-CN" altLang="zh-CN" dirty="0">
                <a:latin typeface="Times New Roman" panose="02020603050405020304" pitchFamily="18" charset="0"/>
                <a:ea typeface="宋体" panose="02010600030101010101" pitchFamily="2" charset="-122"/>
              </a:rPr>
              <a:t>模型映射性能最佳 </a:t>
            </a:r>
            <a:endParaRPr lang="zh-CN" altLang="en-US" dirty="0">
              <a:latin typeface="Times New Roman" panose="02020603050405020304" pitchFamily="18" charset="0"/>
              <a:ea typeface="宋体" panose="02010600030101010101" pitchFamily="2" charset="-122"/>
            </a:endParaRPr>
          </a:p>
        </p:txBody>
      </p:sp>
      <p:cxnSp>
        <p:nvCxnSpPr>
          <p:cNvPr id="19" name="直线箭头连接符 18">
            <a:extLst>
              <a:ext uri="{FF2B5EF4-FFF2-40B4-BE49-F238E27FC236}">
                <a16:creationId xmlns:a16="http://schemas.microsoft.com/office/drawing/2014/main" id="{7C4BAE5D-2812-DD03-41CB-2E15FE89D337}"/>
              </a:ext>
            </a:extLst>
          </p:cNvPr>
          <p:cNvCxnSpPr>
            <a:cxnSpLocks/>
            <a:endCxn id="14" idx="3"/>
          </p:cNvCxnSpPr>
          <p:nvPr/>
        </p:nvCxnSpPr>
        <p:spPr>
          <a:xfrm flipH="1" flipV="1">
            <a:off x="8668425" y="4044271"/>
            <a:ext cx="539696" cy="419088"/>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线箭头连接符 22">
            <a:extLst>
              <a:ext uri="{FF2B5EF4-FFF2-40B4-BE49-F238E27FC236}">
                <a16:creationId xmlns:a16="http://schemas.microsoft.com/office/drawing/2014/main" id="{D503F7B1-F47A-0687-54CE-D59960D99ED3}"/>
              </a:ext>
            </a:extLst>
          </p:cNvPr>
          <p:cNvCxnSpPr>
            <a:cxnSpLocks/>
            <a:endCxn id="15" idx="3"/>
          </p:cNvCxnSpPr>
          <p:nvPr/>
        </p:nvCxnSpPr>
        <p:spPr>
          <a:xfrm flipH="1">
            <a:off x="8676832" y="5386690"/>
            <a:ext cx="531289" cy="517693"/>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494170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3" cstate="screen">
            <a:alphaModFix amt="50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0242" name="Freeform 5"/>
          <p:cNvSpPr>
            <a:spLocks/>
          </p:cNvSpPr>
          <p:nvPr/>
        </p:nvSpPr>
        <p:spPr bwMode="auto">
          <a:xfrm>
            <a:off x="771225" y="1754842"/>
            <a:ext cx="2935728" cy="487172"/>
          </a:xfrm>
          <a:custGeom>
            <a:avLst/>
            <a:gdLst>
              <a:gd name="T0" fmla="*/ 275 w 3851"/>
              <a:gd name="T1" fmla="*/ 0 h 633"/>
              <a:gd name="T2" fmla="*/ 3575 w 3851"/>
              <a:gd name="T3" fmla="*/ 0 h 633"/>
              <a:gd name="T4" fmla="*/ 3851 w 3851"/>
              <a:gd name="T5" fmla="*/ 633 h 633"/>
              <a:gd name="T6" fmla="*/ 0 w 3851"/>
              <a:gd name="T7" fmla="*/ 633 h 633"/>
              <a:gd name="T8" fmla="*/ 275 w 3851"/>
              <a:gd name="T9" fmla="*/ 0 h 633"/>
            </a:gdLst>
            <a:ahLst/>
            <a:cxnLst>
              <a:cxn ang="0">
                <a:pos x="T0" y="T1"/>
              </a:cxn>
              <a:cxn ang="0">
                <a:pos x="T2" y="T3"/>
              </a:cxn>
              <a:cxn ang="0">
                <a:pos x="T4" y="T5"/>
              </a:cxn>
              <a:cxn ang="0">
                <a:pos x="T6" y="T7"/>
              </a:cxn>
              <a:cxn ang="0">
                <a:pos x="T8" y="T9"/>
              </a:cxn>
            </a:cxnLst>
            <a:rect l="0" t="0" r="r" b="b"/>
            <a:pathLst>
              <a:path w="3851" h="633">
                <a:moveTo>
                  <a:pt x="275" y="0"/>
                </a:moveTo>
                <a:lnTo>
                  <a:pt x="3575" y="0"/>
                </a:lnTo>
                <a:lnTo>
                  <a:pt x="3851" y="633"/>
                </a:lnTo>
                <a:lnTo>
                  <a:pt x="0" y="633"/>
                </a:lnTo>
                <a:lnTo>
                  <a:pt x="275" y="0"/>
                </a:lnTo>
                <a:close/>
              </a:path>
            </a:pathLst>
          </a:custGeom>
          <a:solidFill>
            <a:schemeClr val="tx1">
              <a:lumMod val="75000"/>
              <a:lumOff val="25000"/>
            </a:schemeClr>
          </a:solidFill>
          <a:ln>
            <a:noFill/>
          </a:ln>
        </p:spPr>
        <p:txBody>
          <a:bodyPr/>
          <a:lstStyle/>
          <a:p>
            <a:pPr marL="0" marR="0" lvl="0" indent="0" algn="l" defTabSz="914034" rtl="0" eaLnBrk="1" fontAlgn="base" latinLnBrk="0" hangingPunct="1">
              <a:lnSpc>
                <a:spcPct val="100000"/>
              </a:lnSpc>
              <a:spcBef>
                <a:spcPct val="0"/>
              </a:spcBef>
              <a:spcAft>
                <a:spcPct val="0"/>
              </a:spcAft>
              <a:buClrTx/>
              <a:buSzTx/>
              <a:buFontTx/>
              <a:buNone/>
              <a:tabLst/>
              <a:defRPr/>
            </a:pPr>
            <a:endParaRPr kumimoji="0" lang="zh-CN" altLang="en-US" sz="1799" b="0" i="0" u="none" strike="noStrike" kern="1200" cap="none" spc="0" normalizeH="0" baseline="0" noProof="0">
              <a:ln>
                <a:noFill/>
              </a:ln>
              <a:solidFill>
                <a:srgbClr val="FD7004"/>
              </a:solidFill>
              <a:effectLst/>
              <a:uLnTx/>
              <a:uFillTx/>
              <a:latin typeface="Arial" panose="020B0604020202020204" pitchFamily="34" charset="0"/>
              <a:ea typeface="宋体" panose="02010600030101010101" pitchFamily="2" charset="-122"/>
              <a:cs typeface="+mn-cs"/>
            </a:endParaRPr>
          </a:p>
        </p:txBody>
      </p:sp>
      <p:sp>
        <p:nvSpPr>
          <p:cNvPr id="10243" name="Rectangle 6"/>
          <p:cNvSpPr>
            <a:spLocks noChangeArrowheads="1"/>
          </p:cNvSpPr>
          <p:nvPr/>
        </p:nvSpPr>
        <p:spPr bwMode="auto">
          <a:xfrm>
            <a:off x="1" y="2245189"/>
            <a:ext cx="12192000" cy="2196242"/>
          </a:xfrm>
          <a:prstGeom prst="rect">
            <a:avLst/>
          </a:prstGeom>
          <a:gradFill flip="none" rotWithShape="1">
            <a:gsLst>
              <a:gs pos="0">
                <a:srgbClr val="0C4994">
                  <a:shade val="30000"/>
                  <a:satMod val="115000"/>
                </a:srgbClr>
              </a:gs>
              <a:gs pos="50000">
                <a:srgbClr val="0C4994">
                  <a:shade val="67500"/>
                  <a:satMod val="115000"/>
                </a:srgbClr>
              </a:gs>
              <a:gs pos="100000">
                <a:srgbClr val="0C4994">
                  <a:shade val="100000"/>
                  <a:satMod val="115000"/>
                </a:srgbClr>
              </a:gs>
            </a:gsLst>
            <a:lin ang="0" scaled="1"/>
            <a:tileRect/>
          </a:gradFill>
          <a:ln>
            <a:noFill/>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034" rtl="0" eaLnBrk="1" fontAlgn="base" latinLnBrk="0" hangingPunct="1">
              <a:lnSpc>
                <a:spcPct val="100000"/>
              </a:lnSpc>
              <a:spcBef>
                <a:spcPct val="0"/>
              </a:spcBef>
              <a:spcAft>
                <a:spcPct val="0"/>
              </a:spcAft>
              <a:buClrTx/>
              <a:buSzTx/>
              <a:buFontTx/>
              <a:buNone/>
              <a:tabLst/>
              <a:defRPr/>
            </a:pPr>
            <a:endParaRPr kumimoji="0" lang="zh-CN" altLang="en-US" sz="1799" b="0" i="0" u="none" strike="noStrike" kern="1200" cap="none" spc="0" normalizeH="0" baseline="0" noProof="0">
              <a:ln>
                <a:noFill/>
              </a:ln>
              <a:solidFill>
                <a:srgbClr val="FD7004"/>
              </a:solidFill>
              <a:effectLst/>
              <a:uLnTx/>
              <a:uFillTx/>
              <a:latin typeface="Arial" panose="020B0604020202020204" pitchFamily="34" charset="0"/>
              <a:ea typeface="宋体" panose="02010600030101010101" pitchFamily="2" charset="-122"/>
              <a:cs typeface="+mn-cs"/>
            </a:endParaRPr>
          </a:p>
        </p:txBody>
      </p:sp>
      <p:sp>
        <p:nvSpPr>
          <p:cNvPr id="10244" name="Rectangle 7"/>
          <p:cNvSpPr>
            <a:spLocks noChangeArrowheads="1"/>
          </p:cNvSpPr>
          <p:nvPr/>
        </p:nvSpPr>
        <p:spPr bwMode="auto">
          <a:xfrm>
            <a:off x="980692" y="1754842"/>
            <a:ext cx="2513618" cy="2686588"/>
          </a:xfrm>
          <a:prstGeom prst="rect">
            <a:avLst/>
          </a:prstGeom>
          <a:solidFill>
            <a:schemeClr val="accent2"/>
          </a:solidFill>
          <a:ln>
            <a:noFill/>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034" rtl="0" eaLnBrk="1" fontAlgn="base" latinLnBrk="0" hangingPunct="1">
              <a:lnSpc>
                <a:spcPct val="100000"/>
              </a:lnSpc>
              <a:spcBef>
                <a:spcPct val="0"/>
              </a:spcBef>
              <a:spcAft>
                <a:spcPct val="0"/>
              </a:spcAft>
              <a:buClrTx/>
              <a:buSzTx/>
              <a:buFontTx/>
              <a:buNone/>
              <a:tabLst/>
              <a:defRPr/>
            </a:pPr>
            <a:endParaRPr kumimoji="0" lang="zh-CN" altLang="en-US" sz="1799" b="0" i="0" u="none" strike="noStrike" kern="1200" cap="none" spc="0" normalizeH="0" baseline="0" noProof="0">
              <a:ln>
                <a:noFill/>
              </a:ln>
              <a:solidFill>
                <a:srgbClr val="FD7004"/>
              </a:solidFill>
              <a:effectLst/>
              <a:uLnTx/>
              <a:uFillTx/>
              <a:latin typeface="Arial" panose="020B0604020202020204" pitchFamily="34" charset="0"/>
              <a:ea typeface="宋体" panose="02010600030101010101" pitchFamily="2" charset="-122"/>
              <a:cs typeface="+mn-cs"/>
            </a:endParaRPr>
          </a:p>
        </p:txBody>
      </p:sp>
      <p:sp>
        <p:nvSpPr>
          <p:cNvPr id="10246" name="TextBox 25"/>
          <p:cNvSpPr txBox="1">
            <a:spLocks noChangeArrowheads="1"/>
          </p:cNvSpPr>
          <p:nvPr/>
        </p:nvSpPr>
        <p:spPr bwMode="auto">
          <a:xfrm>
            <a:off x="3711713" y="2989435"/>
            <a:ext cx="5508060" cy="7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034" rtl="0" eaLnBrk="1" fontAlgn="base" latinLnBrk="0" hangingPunct="1">
              <a:lnSpc>
                <a:spcPct val="100000"/>
              </a:lnSpc>
              <a:spcBef>
                <a:spcPct val="0"/>
              </a:spcBef>
              <a:spcAft>
                <a:spcPct val="0"/>
              </a:spcAft>
              <a:buClrTx/>
              <a:buSzTx/>
              <a:buFontTx/>
              <a:buNone/>
              <a:tabLst/>
              <a:defRPr/>
            </a:pPr>
            <a:r>
              <a:rPr kumimoji="0" lang="zh-CN" altLang="en-US" sz="3998" b="1" i="0" u="none" strike="noStrike" kern="1200" cap="none" spc="0" normalizeH="0" baseline="0" noProof="0" dirty="0">
                <a:ln>
                  <a:noFill/>
                </a:ln>
                <a:solidFill>
                  <a:srgbClr val="FDCB34"/>
                </a:solidFill>
                <a:effectLst/>
                <a:uLnTx/>
                <a:uFillTx/>
                <a:latin typeface="微软雅黑" panose="020B0503020204020204" pitchFamily="34" charset="-122"/>
                <a:ea typeface="微软雅黑" panose="020B0503020204020204" pitchFamily="34" charset="-122"/>
                <a:cs typeface="+mn-cs"/>
              </a:rPr>
              <a:t>读后感</a:t>
            </a:r>
          </a:p>
        </p:txBody>
      </p:sp>
      <p:sp>
        <p:nvSpPr>
          <p:cNvPr id="10247" name="TextBox 26"/>
          <p:cNvSpPr txBox="1">
            <a:spLocks noChangeArrowheads="1"/>
          </p:cNvSpPr>
          <p:nvPr/>
        </p:nvSpPr>
        <p:spPr bwMode="auto">
          <a:xfrm>
            <a:off x="1198095" y="2245187"/>
            <a:ext cx="2082621" cy="1938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034" rtl="0" eaLnBrk="1" fontAlgn="base" latinLnBrk="0" hangingPunct="1">
              <a:lnSpc>
                <a:spcPct val="100000"/>
              </a:lnSpc>
              <a:spcBef>
                <a:spcPct val="0"/>
              </a:spcBef>
              <a:spcAft>
                <a:spcPct val="0"/>
              </a:spcAft>
              <a:buClrTx/>
              <a:buSzTx/>
              <a:buFontTx/>
              <a:buNone/>
              <a:tabLst/>
              <a:defRPr/>
            </a:pPr>
            <a:r>
              <a:rPr kumimoji="0" lang="en-US" altLang="zh-CN" sz="11995"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04</a:t>
            </a:r>
            <a:endParaRPr kumimoji="0" lang="zh-CN" altLang="en-US" sz="11995"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pic>
        <p:nvPicPr>
          <p:cNvPr id="11" name="图片 10" descr="横版组合——透明.png"/>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a:off x="8468075" y="127196"/>
            <a:ext cx="3429530" cy="72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38133696"/>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243"/>
                                        </p:tgtEl>
                                        <p:attrNameLst>
                                          <p:attrName>style.visibility</p:attrName>
                                        </p:attrNameLst>
                                      </p:cBhvr>
                                      <p:to>
                                        <p:strVal val="visible"/>
                                      </p:to>
                                    </p:set>
                                    <p:animEffect transition="in" filter="wipe(left)">
                                      <p:cBhvr>
                                        <p:cTn id="7" dur="500"/>
                                        <p:tgtEl>
                                          <p:spTgt spid="10243"/>
                                        </p:tgtEl>
                                      </p:cBhvr>
                                    </p:animEffect>
                                  </p:childTnLst>
                                </p:cTn>
                              </p:par>
                            </p:childTnLst>
                          </p:cTn>
                        </p:par>
                        <p:par>
                          <p:cTn id="8" fill="hold" nodeType="afterGroup">
                            <p:stCondLst>
                              <p:cond delay="500"/>
                            </p:stCondLst>
                            <p:childTnLst>
                              <p:par>
                                <p:cTn id="9" presetID="22" presetClass="entr" presetSubtype="4" fill="hold" nodeType="afterEffect">
                                  <p:stCondLst>
                                    <p:cond delay="0"/>
                                  </p:stCondLst>
                                  <p:childTnLst>
                                    <p:set>
                                      <p:cBhvr>
                                        <p:cTn id="10" dur="1" fill="hold">
                                          <p:stCondLst>
                                            <p:cond delay="0"/>
                                          </p:stCondLst>
                                        </p:cTn>
                                        <p:tgtEl>
                                          <p:spTgt spid="10242"/>
                                        </p:tgtEl>
                                        <p:attrNameLst>
                                          <p:attrName>style.visibility</p:attrName>
                                        </p:attrNameLst>
                                      </p:cBhvr>
                                      <p:to>
                                        <p:strVal val="visible"/>
                                      </p:to>
                                    </p:set>
                                    <p:animEffect transition="in" filter="wipe(down)">
                                      <p:cBhvr>
                                        <p:cTn id="11" dur="300"/>
                                        <p:tgtEl>
                                          <p:spTgt spid="10242"/>
                                        </p:tgtEl>
                                      </p:cBhvr>
                                    </p:animEffect>
                                  </p:childTnLst>
                                </p:cTn>
                              </p:par>
                            </p:childTnLst>
                          </p:cTn>
                        </p:par>
                        <p:par>
                          <p:cTn id="12" fill="hold" nodeType="afterGroup">
                            <p:stCondLst>
                              <p:cond delay="800"/>
                            </p:stCondLst>
                            <p:childTnLst>
                              <p:par>
                                <p:cTn id="13" presetID="22" presetClass="entr" presetSubtype="1" fill="hold" grpId="0" nodeType="afterEffect">
                                  <p:stCondLst>
                                    <p:cond delay="0"/>
                                  </p:stCondLst>
                                  <p:childTnLst>
                                    <p:set>
                                      <p:cBhvr>
                                        <p:cTn id="14" dur="1" fill="hold">
                                          <p:stCondLst>
                                            <p:cond delay="0"/>
                                          </p:stCondLst>
                                        </p:cTn>
                                        <p:tgtEl>
                                          <p:spTgt spid="10244"/>
                                        </p:tgtEl>
                                        <p:attrNameLst>
                                          <p:attrName>style.visibility</p:attrName>
                                        </p:attrNameLst>
                                      </p:cBhvr>
                                      <p:to>
                                        <p:strVal val="visible"/>
                                      </p:to>
                                    </p:set>
                                    <p:animEffect transition="in" filter="wipe(up)">
                                      <p:cBhvr>
                                        <p:cTn id="15" dur="500"/>
                                        <p:tgtEl>
                                          <p:spTgt spid="10244"/>
                                        </p:tgtEl>
                                      </p:cBhvr>
                                    </p:animEffect>
                                  </p:childTnLst>
                                </p:cTn>
                              </p:par>
                            </p:childTnLst>
                          </p:cTn>
                        </p:par>
                        <p:par>
                          <p:cTn id="16" fill="hold" nodeType="afterGroup">
                            <p:stCondLst>
                              <p:cond delay="1300"/>
                            </p:stCondLst>
                            <p:childTnLst>
                              <p:par>
                                <p:cTn id="17" presetID="1" presetClass="entr" presetSubtype="0" fill="hold" grpId="0" nodeType="afterEffect">
                                  <p:stCondLst>
                                    <p:cond delay="0"/>
                                  </p:stCondLst>
                                  <p:childTnLst>
                                    <p:set>
                                      <p:cBhvr>
                                        <p:cTn id="18" dur="1" fill="hold">
                                          <p:stCondLst>
                                            <p:cond delay="0"/>
                                          </p:stCondLst>
                                        </p:cTn>
                                        <p:tgtEl>
                                          <p:spTgt spid="10247"/>
                                        </p:tgtEl>
                                        <p:attrNameLst>
                                          <p:attrName>style.visibility</p:attrName>
                                        </p:attrNameLst>
                                      </p:cBhvr>
                                      <p:to>
                                        <p:strVal val="visible"/>
                                      </p:to>
                                    </p:set>
                                  </p:childTnLst>
                                </p:cTn>
                              </p:par>
                            </p:childTnLst>
                          </p:cTn>
                        </p:par>
                        <p:par>
                          <p:cTn id="19" fill="hold" nodeType="afterGroup">
                            <p:stCondLst>
                              <p:cond delay="1300"/>
                            </p:stCondLst>
                            <p:childTnLst>
                              <p:par>
                                <p:cTn id="20" presetID="1" presetClass="entr" presetSubtype="0" fill="hold" grpId="0" nodeType="afterEffect">
                                  <p:stCondLst>
                                    <p:cond delay="0"/>
                                  </p:stCondLst>
                                  <p:childTnLst>
                                    <p:set>
                                      <p:cBhvr>
                                        <p:cTn id="21" dur="1" fill="hold">
                                          <p:stCondLst>
                                            <p:cond delay="0"/>
                                          </p:stCondLst>
                                        </p:cTn>
                                        <p:tgtEl>
                                          <p:spTgt spid="102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3" grpId="0" animBg="1" autoUpdateAnimBg="0"/>
      <p:bldP spid="10244" grpId="0" animBg="1" autoUpdateAnimBg="0"/>
      <p:bldP spid="10246" grpId="0" autoUpdateAnimBg="0"/>
      <p:bldP spid="10247" grpId="0" autoUpdateAnimBg="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0"/>
            <a:ext cx="10515600" cy="1021543"/>
          </a:xfrm>
        </p:spPr>
        <p:txBody>
          <a:bodyPr/>
          <a:lstStyle/>
          <a:p>
            <a:r>
              <a:rPr lang="zh-CN" altLang="en-US" dirty="0"/>
              <a:t>读后感</a:t>
            </a:r>
          </a:p>
        </p:txBody>
      </p:sp>
      <p:sp>
        <p:nvSpPr>
          <p:cNvPr id="4" name="文本框 3">
            <a:extLst>
              <a:ext uri="{FF2B5EF4-FFF2-40B4-BE49-F238E27FC236}">
                <a16:creationId xmlns:a16="http://schemas.microsoft.com/office/drawing/2014/main" id="{4E502601-8711-B77D-CE7D-C3AEE8BED772}"/>
              </a:ext>
            </a:extLst>
          </p:cNvPr>
          <p:cNvSpPr txBox="1"/>
          <p:nvPr/>
        </p:nvSpPr>
        <p:spPr>
          <a:xfrm>
            <a:off x="838200" y="1317356"/>
            <a:ext cx="4353732" cy="523220"/>
          </a:xfrm>
          <a:prstGeom prst="rect">
            <a:avLst/>
          </a:prstGeom>
          <a:noFill/>
        </p:spPr>
        <p:txBody>
          <a:bodyPr wrap="square" rtlCol="0">
            <a:spAutoFit/>
          </a:bodyPr>
          <a:lstStyle/>
          <a:p>
            <a:pPr marL="285750" indent="-285750">
              <a:buFont typeface="Wingdings" pitchFamily="2" charset="2"/>
              <a:buChar char="p"/>
            </a:pPr>
            <a:r>
              <a:rPr kumimoji="1" lang="zh-CN" altLang="en-US" sz="2800" b="1" dirty="0">
                <a:latin typeface="+mj-ea"/>
                <a:ea typeface="+mj-ea"/>
              </a:rPr>
              <a:t>  敏锐性</a:t>
            </a:r>
            <a:endParaRPr kumimoji="1" lang="en-US" altLang="zh-CN" sz="2800" b="1" dirty="0">
              <a:latin typeface="+mj-ea"/>
              <a:ea typeface="+mj-ea"/>
            </a:endParaRPr>
          </a:p>
        </p:txBody>
      </p:sp>
      <p:sp>
        <p:nvSpPr>
          <p:cNvPr id="5" name="文本框 4">
            <a:extLst>
              <a:ext uri="{FF2B5EF4-FFF2-40B4-BE49-F238E27FC236}">
                <a16:creationId xmlns:a16="http://schemas.microsoft.com/office/drawing/2014/main" id="{C00E522E-C7B0-A947-E5B0-4CCDB6A06535}"/>
              </a:ext>
            </a:extLst>
          </p:cNvPr>
          <p:cNvSpPr txBox="1"/>
          <p:nvPr/>
        </p:nvSpPr>
        <p:spPr>
          <a:xfrm>
            <a:off x="838200" y="1956122"/>
            <a:ext cx="9220200" cy="873957"/>
          </a:xfrm>
          <a:prstGeom prst="rect">
            <a:avLst/>
          </a:prstGeom>
          <a:noFill/>
        </p:spPr>
        <p:txBody>
          <a:bodyPr wrap="square" rtlCol="0">
            <a:spAutoFit/>
          </a:bodyPr>
          <a:lstStyle/>
          <a:p>
            <a:pPr marL="285750" indent="-285750">
              <a:lnSpc>
                <a:spcPct val="150000"/>
              </a:lnSpc>
              <a:buFont typeface="Wingdings" pitchFamily="2" charset="2"/>
              <a:buChar char="Ø"/>
            </a:pPr>
            <a:r>
              <a:rPr kumimoji="1" lang="zh-CN" altLang="en-US" dirty="0"/>
              <a:t>观察并思考网络配置基础领域的痛点；</a:t>
            </a:r>
            <a:endParaRPr kumimoji="1" lang="en-US" altLang="zh-CN" dirty="0"/>
          </a:p>
          <a:p>
            <a:pPr marL="285750" indent="-285750">
              <a:lnSpc>
                <a:spcPct val="150000"/>
              </a:lnSpc>
              <a:buFont typeface="Wingdings" pitchFamily="2" charset="2"/>
              <a:buChar char="Ø"/>
            </a:pPr>
            <a:r>
              <a:rPr kumimoji="1" lang="zh-CN" altLang="en-US" dirty="0"/>
              <a:t>立足工业实际，解决实际问题，提升生产效率；</a:t>
            </a:r>
          </a:p>
        </p:txBody>
      </p:sp>
      <p:sp>
        <p:nvSpPr>
          <p:cNvPr id="6" name="文本框 5">
            <a:extLst>
              <a:ext uri="{FF2B5EF4-FFF2-40B4-BE49-F238E27FC236}">
                <a16:creationId xmlns:a16="http://schemas.microsoft.com/office/drawing/2014/main" id="{02CDF21D-76CF-F581-CDDD-59023C4848CF}"/>
              </a:ext>
            </a:extLst>
          </p:cNvPr>
          <p:cNvSpPr txBox="1"/>
          <p:nvPr/>
        </p:nvSpPr>
        <p:spPr>
          <a:xfrm>
            <a:off x="838200" y="3024223"/>
            <a:ext cx="4353732" cy="523220"/>
          </a:xfrm>
          <a:prstGeom prst="rect">
            <a:avLst/>
          </a:prstGeom>
          <a:noFill/>
        </p:spPr>
        <p:txBody>
          <a:bodyPr wrap="square" rtlCol="0">
            <a:spAutoFit/>
          </a:bodyPr>
          <a:lstStyle/>
          <a:p>
            <a:pPr marL="285750" indent="-285750">
              <a:buFont typeface="Wingdings" pitchFamily="2" charset="2"/>
              <a:buChar char="p"/>
            </a:pPr>
            <a:r>
              <a:rPr kumimoji="1" lang="zh-CN" altLang="en-US" sz="2800" b="1" dirty="0">
                <a:latin typeface="+mj-ea"/>
                <a:ea typeface="+mj-ea"/>
              </a:rPr>
              <a:t>  创新性</a:t>
            </a:r>
            <a:endParaRPr kumimoji="1" lang="en-US" altLang="zh-CN" sz="2800" b="1" dirty="0">
              <a:latin typeface="+mj-ea"/>
              <a:ea typeface="+mj-ea"/>
            </a:endParaRPr>
          </a:p>
        </p:txBody>
      </p:sp>
      <p:sp>
        <p:nvSpPr>
          <p:cNvPr id="8" name="文本框 7">
            <a:extLst>
              <a:ext uri="{FF2B5EF4-FFF2-40B4-BE49-F238E27FC236}">
                <a16:creationId xmlns:a16="http://schemas.microsoft.com/office/drawing/2014/main" id="{1D0C2C49-8FF5-0ECB-EE59-69F385AA37B3}"/>
              </a:ext>
            </a:extLst>
          </p:cNvPr>
          <p:cNvSpPr txBox="1"/>
          <p:nvPr/>
        </p:nvSpPr>
        <p:spPr>
          <a:xfrm>
            <a:off x="838200" y="3658590"/>
            <a:ext cx="7854387" cy="871970"/>
          </a:xfrm>
          <a:prstGeom prst="rect">
            <a:avLst/>
          </a:prstGeom>
          <a:noFill/>
        </p:spPr>
        <p:txBody>
          <a:bodyPr wrap="square">
            <a:spAutoFit/>
          </a:bodyPr>
          <a:lstStyle/>
          <a:p>
            <a:pPr marL="285750" indent="-285750">
              <a:lnSpc>
                <a:spcPct val="150000"/>
              </a:lnSpc>
              <a:buFont typeface="Wingdings" pitchFamily="2" charset="2"/>
              <a:buChar char="Ø"/>
            </a:pPr>
            <a:r>
              <a:rPr kumimoji="1" lang="zh-CN" altLang="en-US" dirty="0"/>
              <a:t>业界首次对网络配置同化问题进行研究，并提出解决方案；</a:t>
            </a:r>
            <a:endParaRPr kumimoji="1" lang="en-US" altLang="zh-CN" dirty="0"/>
          </a:p>
          <a:p>
            <a:pPr marL="285750" indent="-285750">
              <a:lnSpc>
                <a:spcPct val="150000"/>
              </a:lnSpc>
              <a:buFont typeface="Wingdings" pitchFamily="2" charset="2"/>
              <a:buChar char="Ø"/>
            </a:pPr>
            <a:r>
              <a:rPr kumimoji="1" lang="zh-CN" altLang="en-US" dirty="0"/>
              <a:t>借鉴生物学概念，创建“网络同化（</a:t>
            </a:r>
            <a:r>
              <a:rPr kumimoji="1" lang="en-US" altLang="zh-CN" dirty="0"/>
              <a:t>Assimilation</a:t>
            </a:r>
            <a:r>
              <a:rPr kumimoji="1" lang="zh-CN" altLang="en-US" dirty="0"/>
              <a:t>）”概念；</a:t>
            </a:r>
            <a:endParaRPr lang="zh-CN" altLang="en-US" dirty="0"/>
          </a:p>
        </p:txBody>
      </p:sp>
      <p:sp>
        <p:nvSpPr>
          <p:cNvPr id="9" name="文本框 8">
            <a:extLst>
              <a:ext uri="{FF2B5EF4-FFF2-40B4-BE49-F238E27FC236}">
                <a16:creationId xmlns:a16="http://schemas.microsoft.com/office/drawing/2014/main" id="{352878B0-CACC-8807-7A10-97C696DC19F0}"/>
              </a:ext>
            </a:extLst>
          </p:cNvPr>
          <p:cNvSpPr txBox="1"/>
          <p:nvPr/>
        </p:nvSpPr>
        <p:spPr>
          <a:xfrm>
            <a:off x="857491" y="4726691"/>
            <a:ext cx="4353732" cy="523220"/>
          </a:xfrm>
          <a:prstGeom prst="rect">
            <a:avLst/>
          </a:prstGeom>
          <a:noFill/>
        </p:spPr>
        <p:txBody>
          <a:bodyPr wrap="square" rtlCol="0">
            <a:spAutoFit/>
          </a:bodyPr>
          <a:lstStyle/>
          <a:p>
            <a:pPr marL="285750" indent="-285750">
              <a:buFont typeface="Wingdings" pitchFamily="2" charset="2"/>
              <a:buChar char="p"/>
            </a:pPr>
            <a:r>
              <a:rPr kumimoji="1" lang="zh-CN" altLang="en-US" sz="2800" b="1" dirty="0">
                <a:latin typeface="+mj-ea"/>
                <a:ea typeface="+mj-ea"/>
              </a:rPr>
              <a:t>  全面性</a:t>
            </a:r>
            <a:endParaRPr kumimoji="1" lang="en-US" altLang="zh-CN" sz="2800" b="1" dirty="0">
              <a:latin typeface="+mj-ea"/>
              <a:ea typeface="+mj-ea"/>
            </a:endParaRPr>
          </a:p>
        </p:txBody>
      </p:sp>
      <p:sp>
        <p:nvSpPr>
          <p:cNvPr id="10" name="文本框 9">
            <a:extLst>
              <a:ext uri="{FF2B5EF4-FFF2-40B4-BE49-F238E27FC236}">
                <a16:creationId xmlns:a16="http://schemas.microsoft.com/office/drawing/2014/main" id="{5C99F351-7385-38F2-0A52-D84A2B158A56}"/>
              </a:ext>
            </a:extLst>
          </p:cNvPr>
          <p:cNvSpPr txBox="1"/>
          <p:nvPr/>
        </p:nvSpPr>
        <p:spPr>
          <a:xfrm>
            <a:off x="857491" y="5361058"/>
            <a:ext cx="7854387" cy="873957"/>
          </a:xfrm>
          <a:prstGeom prst="rect">
            <a:avLst/>
          </a:prstGeom>
          <a:noFill/>
        </p:spPr>
        <p:txBody>
          <a:bodyPr wrap="square">
            <a:spAutoFit/>
          </a:bodyPr>
          <a:lstStyle/>
          <a:p>
            <a:pPr marL="285750" indent="-285750">
              <a:lnSpc>
                <a:spcPct val="150000"/>
              </a:lnSpc>
              <a:buFont typeface="Wingdings" pitchFamily="2" charset="2"/>
              <a:buChar char="Ø"/>
            </a:pPr>
            <a:r>
              <a:rPr kumimoji="1" lang="zh-CN" altLang="en-US" dirty="0"/>
              <a:t>具体地分析出难点所在，并针对性地划分模块提出解决方案；</a:t>
            </a:r>
            <a:endParaRPr kumimoji="1" lang="en-US" altLang="zh-CN" dirty="0"/>
          </a:p>
          <a:p>
            <a:pPr marL="285750" indent="-285750">
              <a:lnSpc>
                <a:spcPct val="150000"/>
              </a:lnSpc>
              <a:buFont typeface="Wingdings" pitchFamily="2" charset="2"/>
              <a:buChar char="Ø"/>
            </a:pPr>
            <a:r>
              <a:rPr kumimoji="1" lang="zh-CN" altLang="en-US" dirty="0"/>
              <a:t>两个阶段、三个模块、验证</a:t>
            </a:r>
            <a:r>
              <a:rPr kumimoji="1" lang="en-US" altLang="zh-CN" dirty="0"/>
              <a:t>+</a:t>
            </a:r>
            <a:r>
              <a:rPr kumimoji="1" lang="zh-CN" altLang="en-US" dirty="0"/>
              <a:t>微调的精细设计，保证模型的可靠性；</a:t>
            </a:r>
            <a:endParaRPr lang="zh-CN" altLang="en-US" dirty="0"/>
          </a:p>
        </p:txBody>
      </p:sp>
      <p:pic>
        <p:nvPicPr>
          <p:cNvPr id="1032" name="Picture 8" descr="理论用于实践！华为配置管理研究获SIGCOMM 2022最佳论文奖">
            <a:extLst>
              <a:ext uri="{FF2B5EF4-FFF2-40B4-BE49-F238E27FC236}">
                <a16:creationId xmlns:a16="http://schemas.microsoft.com/office/drawing/2014/main" id="{ED633A94-2FAA-F7D6-A9FD-EF2024C489C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17928"/>
          <a:stretch/>
        </p:blipFill>
        <p:spPr bwMode="auto">
          <a:xfrm>
            <a:off x="7359895" y="1589201"/>
            <a:ext cx="4606637" cy="36951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83760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3" cstate="screen">
            <a:alphaModFix amt="50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0242" name="Freeform 5"/>
          <p:cNvSpPr>
            <a:spLocks/>
          </p:cNvSpPr>
          <p:nvPr/>
        </p:nvSpPr>
        <p:spPr bwMode="auto">
          <a:xfrm>
            <a:off x="771225" y="1754842"/>
            <a:ext cx="2935728" cy="487172"/>
          </a:xfrm>
          <a:custGeom>
            <a:avLst/>
            <a:gdLst>
              <a:gd name="T0" fmla="*/ 275 w 3851"/>
              <a:gd name="T1" fmla="*/ 0 h 633"/>
              <a:gd name="T2" fmla="*/ 3575 w 3851"/>
              <a:gd name="T3" fmla="*/ 0 h 633"/>
              <a:gd name="T4" fmla="*/ 3851 w 3851"/>
              <a:gd name="T5" fmla="*/ 633 h 633"/>
              <a:gd name="T6" fmla="*/ 0 w 3851"/>
              <a:gd name="T7" fmla="*/ 633 h 633"/>
              <a:gd name="T8" fmla="*/ 275 w 3851"/>
              <a:gd name="T9" fmla="*/ 0 h 633"/>
            </a:gdLst>
            <a:ahLst/>
            <a:cxnLst>
              <a:cxn ang="0">
                <a:pos x="T0" y="T1"/>
              </a:cxn>
              <a:cxn ang="0">
                <a:pos x="T2" y="T3"/>
              </a:cxn>
              <a:cxn ang="0">
                <a:pos x="T4" y="T5"/>
              </a:cxn>
              <a:cxn ang="0">
                <a:pos x="T6" y="T7"/>
              </a:cxn>
              <a:cxn ang="0">
                <a:pos x="T8" y="T9"/>
              </a:cxn>
            </a:cxnLst>
            <a:rect l="0" t="0" r="r" b="b"/>
            <a:pathLst>
              <a:path w="3851" h="633">
                <a:moveTo>
                  <a:pt x="275" y="0"/>
                </a:moveTo>
                <a:lnTo>
                  <a:pt x="3575" y="0"/>
                </a:lnTo>
                <a:lnTo>
                  <a:pt x="3851" y="633"/>
                </a:lnTo>
                <a:lnTo>
                  <a:pt x="0" y="633"/>
                </a:lnTo>
                <a:lnTo>
                  <a:pt x="275" y="0"/>
                </a:lnTo>
                <a:close/>
              </a:path>
            </a:pathLst>
          </a:custGeom>
          <a:solidFill>
            <a:schemeClr val="tx1">
              <a:lumMod val="75000"/>
              <a:lumOff val="25000"/>
            </a:schemeClr>
          </a:solidFill>
          <a:ln>
            <a:noFill/>
          </a:ln>
        </p:spPr>
        <p:txBody>
          <a:bodyPr/>
          <a:lstStyle/>
          <a:p>
            <a:pPr marL="0" marR="0" lvl="0" indent="0" algn="l" defTabSz="914034" rtl="0" eaLnBrk="1" fontAlgn="base" latinLnBrk="0" hangingPunct="1">
              <a:lnSpc>
                <a:spcPct val="100000"/>
              </a:lnSpc>
              <a:spcBef>
                <a:spcPct val="0"/>
              </a:spcBef>
              <a:spcAft>
                <a:spcPct val="0"/>
              </a:spcAft>
              <a:buClrTx/>
              <a:buSzTx/>
              <a:buFontTx/>
              <a:buNone/>
              <a:tabLst/>
              <a:defRPr/>
            </a:pPr>
            <a:endParaRPr kumimoji="0" lang="zh-CN" altLang="en-US" sz="1799" b="0" i="0" u="none" strike="noStrike" kern="1200" cap="none" spc="0" normalizeH="0" baseline="0" noProof="0">
              <a:ln>
                <a:noFill/>
              </a:ln>
              <a:solidFill>
                <a:srgbClr val="FD7004"/>
              </a:solidFill>
              <a:effectLst/>
              <a:uLnTx/>
              <a:uFillTx/>
              <a:latin typeface="Arial" panose="020B0604020202020204" pitchFamily="34" charset="0"/>
              <a:ea typeface="宋体" panose="02010600030101010101" pitchFamily="2" charset="-122"/>
              <a:cs typeface="+mn-cs"/>
            </a:endParaRPr>
          </a:p>
        </p:txBody>
      </p:sp>
      <p:sp>
        <p:nvSpPr>
          <p:cNvPr id="10243" name="Rectangle 6"/>
          <p:cNvSpPr>
            <a:spLocks noChangeArrowheads="1"/>
          </p:cNvSpPr>
          <p:nvPr/>
        </p:nvSpPr>
        <p:spPr bwMode="auto">
          <a:xfrm>
            <a:off x="1" y="2245189"/>
            <a:ext cx="12192000" cy="2196242"/>
          </a:xfrm>
          <a:prstGeom prst="rect">
            <a:avLst/>
          </a:prstGeom>
          <a:gradFill flip="none" rotWithShape="1">
            <a:gsLst>
              <a:gs pos="0">
                <a:srgbClr val="0C4994">
                  <a:shade val="30000"/>
                  <a:satMod val="115000"/>
                </a:srgbClr>
              </a:gs>
              <a:gs pos="50000">
                <a:srgbClr val="0C4994">
                  <a:shade val="67500"/>
                  <a:satMod val="115000"/>
                </a:srgbClr>
              </a:gs>
              <a:gs pos="100000">
                <a:srgbClr val="0C4994">
                  <a:shade val="100000"/>
                  <a:satMod val="115000"/>
                </a:srgbClr>
              </a:gs>
            </a:gsLst>
            <a:lin ang="0" scaled="1"/>
            <a:tileRect/>
          </a:gradFill>
          <a:ln>
            <a:noFill/>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034" rtl="0" eaLnBrk="1" fontAlgn="base" latinLnBrk="0" hangingPunct="1">
              <a:lnSpc>
                <a:spcPct val="100000"/>
              </a:lnSpc>
              <a:spcBef>
                <a:spcPct val="0"/>
              </a:spcBef>
              <a:spcAft>
                <a:spcPct val="0"/>
              </a:spcAft>
              <a:buClrTx/>
              <a:buSzTx/>
              <a:buFontTx/>
              <a:buNone/>
              <a:tabLst/>
              <a:defRPr/>
            </a:pPr>
            <a:endParaRPr kumimoji="0" lang="zh-CN" altLang="en-US" sz="1799" b="0" i="0" u="none" strike="noStrike" kern="1200" cap="none" spc="0" normalizeH="0" baseline="0" noProof="0">
              <a:ln>
                <a:noFill/>
              </a:ln>
              <a:solidFill>
                <a:srgbClr val="FD7004"/>
              </a:solidFill>
              <a:effectLst/>
              <a:uLnTx/>
              <a:uFillTx/>
              <a:latin typeface="Arial" panose="020B0604020202020204" pitchFamily="34" charset="0"/>
              <a:ea typeface="宋体" panose="02010600030101010101" pitchFamily="2" charset="-122"/>
              <a:cs typeface="+mn-cs"/>
            </a:endParaRPr>
          </a:p>
        </p:txBody>
      </p:sp>
      <p:sp>
        <p:nvSpPr>
          <p:cNvPr id="10244" name="Rectangle 7"/>
          <p:cNvSpPr>
            <a:spLocks noChangeArrowheads="1"/>
          </p:cNvSpPr>
          <p:nvPr/>
        </p:nvSpPr>
        <p:spPr bwMode="auto">
          <a:xfrm>
            <a:off x="980692" y="1754842"/>
            <a:ext cx="2513618" cy="2686588"/>
          </a:xfrm>
          <a:prstGeom prst="rect">
            <a:avLst/>
          </a:prstGeom>
          <a:solidFill>
            <a:schemeClr val="accent2"/>
          </a:solidFill>
          <a:ln>
            <a:noFill/>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034" rtl="0" eaLnBrk="1" fontAlgn="base" latinLnBrk="0" hangingPunct="1">
              <a:lnSpc>
                <a:spcPct val="100000"/>
              </a:lnSpc>
              <a:spcBef>
                <a:spcPct val="0"/>
              </a:spcBef>
              <a:spcAft>
                <a:spcPct val="0"/>
              </a:spcAft>
              <a:buClrTx/>
              <a:buSzTx/>
              <a:buFontTx/>
              <a:buNone/>
              <a:tabLst/>
              <a:defRPr/>
            </a:pPr>
            <a:endParaRPr kumimoji="0" lang="zh-CN" altLang="en-US" sz="1799" b="0" i="0" u="none" strike="noStrike" kern="1200" cap="none" spc="0" normalizeH="0" baseline="0" noProof="0">
              <a:ln>
                <a:noFill/>
              </a:ln>
              <a:solidFill>
                <a:srgbClr val="FD7004"/>
              </a:solidFill>
              <a:effectLst/>
              <a:uLnTx/>
              <a:uFillTx/>
              <a:latin typeface="Arial" panose="020B0604020202020204" pitchFamily="34" charset="0"/>
              <a:ea typeface="宋体" panose="02010600030101010101" pitchFamily="2" charset="-122"/>
              <a:cs typeface="+mn-cs"/>
            </a:endParaRPr>
          </a:p>
        </p:txBody>
      </p:sp>
      <p:sp>
        <p:nvSpPr>
          <p:cNvPr id="10245" name="TextBox 23"/>
          <p:cNvSpPr txBox="1">
            <a:spLocks noChangeArrowheads="1"/>
          </p:cNvSpPr>
          <p:nvPr/>
        </p:nvSpPr>
        <p:spPr bwMode="auto">
          <a:xfrm>
            <a:off x="3792644" y="3064018"/>
            <a:ext cx="5614382" cy="1221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034" rtl="0" eaLnBrk="1" fontAlgn="base" latinLnBrk="0" hangingPunct="1">
              <a:lnSpc>
                <a:spcPct val="150000"/>
              </a:lnSpc>
              <a:spcBef>
                <a:spcPct val="0"/>
              </a:spcBef>
              <a:spcAft>
                <a:spcPct val="0"/>
              </a:spcAft>
              <a:buClrTx/>
              <a:buSzTx/>
              <a:buFontTx/>
              <a:buNone/>
              <a:tabLst/>
              <a:defRPr/>
            </a:pPr>
            <a:r>
              <a:rPr kumimoji="0" lang="en-US" altLang="zh-CN" sz="2599"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a:t>
            </a:r>
            <a:r>
              <a:rPr kumimoji="0" lang="zh-CN" altLang="en-US" sz="2599"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第一作者简介</a:t>
            </a:r>
            <a:endParaRPr kumimoji="0" lang="en-US" altLang="zh-CN" sz="2599"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a:p>
            <a:pPr marL="0" marR="0" lvl="0" indent="0" algn="l" defTabSz="914034" rtl="0" eaLnBrk="1" fontAlgn="base" latinLnBrk="0" hangingPunct="1">
              <a:lnSpc>
                <a:spcPct val="150000"/>
              </a:lnSpc>
              <a:spcBef>
                <a:spcPct val="0"/>
              </a:spcBef>
              <a:spcAft>
                <a:spcPct val="0"/>
              </a:spcAft>
              <a:buClrTx/>
              <a:buSzTx/>
              <a:buFontTx/>
              <a:buNone/>
              <a:tabLst/>
              <a:defRPr/>
            </a:pPr>
            <a:r>
              <a:rPr kumimoji="0" lang="en-US" altLang="zh-CN" sz="2599"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a:t>
            </a:r>
            <a:r>
              <a:rPr kumimoji="0" lang="zh-CN" altLang="en-US" sz="2599"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实验室简介</a:t>
            </a:r>
          </a:p>
        </p:txBody>
      </p:sp>
      <p:sp>
        <p:nvSpPr>
          <p:cNvPr id="10246" name="TextBox 25"/>
          <p:cNvSpPr txBox="1">
            <a:spLocks noChangeArrowheads="1"/>
          </p:cNvSpPr>
          <p:nvPr/>
        </p:nvSpPr>
        <p:spPr bwMode="auto">
          <a:xfrm>
            <a:off x="3778363" y="2349922"/>
            <a:ext cx="5508060" cy="707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034" rtl="0" eaLnBrk="1" fontAlgn="base" latinLnBrk="0" hangingPunct="1">
              <a:lnSpc>
                <a:spcPct val="100000"/>
              </a:lnSpc>
              <a:spcBef>
                <a:spcPct val="0"/>
              </a:spcBef>
              <a:spcAft>
                <a:spcPct val="0"/>
              </a:spcAft>
              <a:buClrTx/>
              <a:buSzTx/>
              <a:buFontTx/>
              <a:buNone/>
              <a:tabLst/>
              <a:defRPr/>
            </a:pPr>
            <a:r>
              <a:rPr kumimoji="0" lang="zh-CN" altLang="en-US" sz="3998" b="1" i="0" u="none" strike="noStrike" kern="1200" cap="none" spc="0" normalizeH="0" baseline="0" noProof="0" dirty="0">
                <a:ln>
                  <a:noFill/>
                </a:ln>
                <a:solidFill>
                  <a:srgbClr val="FDCB34"/>
                </a:solidFill>
                <a:effectLst/>
                <a:uLnTx/>
                <a:uFillTx/>
                <a:latin typeface="微软雅黑" panose="020B0503020204020204" pitchFamily="34" charset="-122"/>
                <a:ea typeface="微软雅黑" panose="020B0503020204020204" pitchFamily="34" charset="-122"/>
                <a:cs typeface="+mn-cs"/>
              </a:rPr>
              <a:t>第一作者及实验室简介</a:t>
            </a:r>
          </a:p>
        </p:txBody>
      </p:sp>
      <p:sp>
        <p:nvSpPr>
          <p:cNvPr id="10247" name="TextBox 26"/>
          <p:cNvSpPr txBox="1">
            <a:spLocks noChangeArrowheads="1"/>
          </p:cNvSpPr>
          <p:nvPr/>
        </p:nvSpPr>
        <p:spPr bwMode="auto">
          <a:xfrm>
            <a:off x="1198095" y="2245187"/>
            <a:ext cx="2082621" cy="1938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034" rtl="0" eaLnBrk="1" fontAlgn="base" latinLnBrk="0" hangingPunct="1">
              <a:lnSpc>
                <a:spcPct val="100000"/>
              </a:lnSpc>
              <a:spcBef>
                <a:spcPct val="0"/>
              </a:spcBef>
              <a:spcAft>
                <a:spcPct val="0"/>
              </a:spcAft>
              <a:buClrTx/>
              <a:buSzTx/>
              <a:buFontTx/>
              <a:buNone/>
              <a:tabLst/>
              <a:defRPr/>
            </a:pPr>
            <a:r>
              <a:rPr kumimoji="0" lang="en-US" altLang="zh-CN" sz="11995"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05</a:t>
            </a:r>
            <a:endParaRPr kumimoji="0" lang="zh-CN" altLang="en-US" sz="11995"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pic>
        <p:nvPicPr>
          <p:cNvPr id="11" name="图片 10" descr="横版组合——透明.png"/>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a:off x="8468075" y="127196"/>
            <a:ext cx="3429530" cy="72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87294475"/>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243"/>
                                        </p:tgtEl>
                                        <p:attrNameLst>
                                          <p:attrName>style.visibility</p:attrName>
                                        </p:attrNameLst>
                                      </p:cBhvr>
                                      <p:to>
                                        <p:strVal val="visible"/>
                                      </p:to>
                                    </p:set>
                                    <p:animEffect transition="in" filter="wipe(left)">
                                      <p:cBhvr>
                                        <p:cTn id="7" dur="500"/>
                                        <p:tgtEl>
                                          <p:spTgt spid="10243"/>
                                        </p:tgtEl>
                                      </p:cBhvr>
                                    </p:animEffect>
                                  </p:childTnLst>
                                </p:cTn>
                              </p:par>
                            </p:childTnLst>
                          </p:cTn>
                        </p:par>
                        <p:par>
                          <p:cTn id="8" fill="hold" nodeType="afterGroup">
                            <p:stCondLst>
                              <p:cond delay="500"/>
                            </p:stCondLst>
                            <p:childTnLst>
                              <p:par>
                                <p:cTn id="9" presetID="22" presetClass="entr" presetSubtype="4" fill="hold" nodeType="afterEffect">
                                  <p:stCondLst>
                                    <p:cond delay="0"/>
                                  </p:stCondLst>
                                  <p:childTnLst>
                                    <p:set>
                                      <p:cBhvr>
                                        <p:cTn id="10" dur="1" fill="hold">
                                          <p:stCondLst>
                                            <p:cond delay="0"/>
                                          </p:stCondLst>
                                        </p:cTn>
                                        <p:tgtEl>
                                          <p:spTgt spid="10242"/>
                                        </p:tgtEl>
                                        <p:attrNameLst>
                                          <p:attrName>style.visibility</p:attrName>
                                        </p:attrNameLst>
                                      </p:cBhvr>
                                      <p:to>
                                        <p:strVal val="visible"/>
                                      </p:to>
                                    </p:set>
                                    <p:animEffect transition="in" filter="wipe(down)">
                                      <p:cBhvr>
                                        <p:cTn id="11" dur="300"/>
                                        <p:tgtEl>
                                          <p:spTgt spid="10242"/>
                                        </p:tgtEl>
                                      </p:cBhvr>
                                    </p:animEffect>
                                  </p:childTnLst>
                                </p:cTn>
                              </p:par>
                            </p:childTnLst>
                          </p:cTn>
                        </p:par>
                        <p:par>
                          <p:cTn id="12" fill="hold" nodeType="afterGroup">
                            <p:stCondLst>
                              <p:cond delay="800"/>
                            </p:stCondLst>
                            <p:childTnLst>
                              <p:par>
                                <p:cTn id="13" presetID="22" presetClass="entr" presetSubtype="1" fill="hold" grpId="0" nodeType="afterEffect">
                                  <p:stCondLst>
                                    <p:cond delay="0"/>
                                  </p:stCondLst>
                                  <p:childTnLst>
                                    <p:set>
                                      <p:cBhvr>
                                        <p:cTn id="14" dur="1" fill="hold">
                                          <p:stCondLst>
                                            <p:cond delay="0"/>
                                          </p:stCondLst>
                                        </p:cTn>
                                        <p:tgtEl>
                                          <p:spTgt spid="10244"/>
                                        </p:tgtEl>
                                        <p:attrNameLst>
                                          <p:attrName>style.visibility</p:attrName>
                                        </p:attrNameLst>
                                      </p:cBhvr>
                                      <p:to>
                                        <p:strVal val="visible"/>
                                      </p:to>
                                    </p:set>
                                    <p:animEffect transition="in" filter="wipe(up)">
                                      <p:cBhvr>
                                        <p:cTn id="15" dur="500"/>
                                        <p:tgtEl>
                                          <p:spTgt spid="10244"/>
                                        </p:tgtEl>
                                      </p:cBhvr>
                                    </p:animEffect>
                                  </p:childTnLst>
                                </p:cTn>
                              </p:par>
                            </p:childTnLst>
                          </p:cTn>
                        </p:par>
                        <p:par>
                          <p:cTn id="16" fill="hold" nodeType="afterGroup">
                            <p:stCondLst>
                              <p:cond delay="1300"/>
                            </p:stCondLst>
                            <p:childTnLst>
                              <p:par>
                                <p:cTn id="17" presetID="1" presetClass="entr" presetSubtype="0" fill="hold" grpId="0" nodeType="afterEffect">
                                  <p:stCondLst>
                                    <p:cond delay="0"/>
                                  </p:stCondLst>
                                  <p:childTnLst>
                                    <p:set>
                                      <p:cBhvr>
                                        <p:cTn id="18" dur="1" fill="hold">
                                          <p:stCondLst>
                                            <p:cond delay="0"/>
                                          </p:stCondLst>
                                        </p:cTn>
                                        <p:tgtEl>
                                          <p:spTgt spid="10247"/>
                                        </p:tgtEl>
                                        <p:attrNameLst>
                                          <p:attrName>style.visibility</p:attrName>
                                        </p:attrNameLst>
                                      </p:cBhvr>
                                      <p:to>
                                        <p:strVal val="visible"/>
                                      </p:to>
                                    </p:set>
                                  </p:childTnLst>
                                </p:cTn>
                              </p:par>
                            </p:childTnLst>
                          </p:cTn>
                        </p:par>
                        <p:par>
                          <p:cTn id="19" fill="hold" nodeType="afterGroup">
                            <p:stCondLst>
                              <p:cond delay="1300"/>
                            </p:stCondLst>
                            <p:childTnLst>
                              <p:par>
                                <p:cTn id="20" presetID="1" presetClass="entr" presetSubtype="0" fill="hold" grpId="0" nodeType="afterEffect">
                                  <p:stCondLst>
                                    <p:cond delay="0"/>
                                  </p:stCondLst>
                                  <p:childTnLst>
                                    <p:set>
                                      <p:cBhvr>
                                        <p:cTn id="21" dur="1" fill="hold">
                                          <p:stCondLst>
                                            <p:cond delay="0"/>
                                          </p:stCondLst>
                                        </p:cTn>
                                        <p:tgtEl>
                                          <p:spTgt spid="10246"/>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102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3" grpId="0" animBg="1" autoUpdateAnimBg="0"/>
      <p:bldP spid="10244" grpId="0" animBg="1" autoUpdateAnimBg="0"/>
      <p:bldP spid="10245" grpId="0" autoUpdateAnimBg="0"/>
      <p:bldP spid="10246" grpId="0" autoUpdateAnimBg="0"/>
      <p:bldP spid="10247" grpId="0" autoUpdateAnimBg="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0"/>
            <a:ext cx="10515600" cy="1021543"/>
          </a:xfrm>
        </p:spPr>
        <p:txBody>
          <a:bodyPr/>
          <a:lstStyle/>
          <a:p>
            <a:r>
              <a:rPr lang="zh-CN" altLang="en-US" dirty="0"/>
              <a:t>第一作者简介</a:t>
            </a:r>
          </a:p>
        </p:txBody>
      </p:sp>
      <p:pic>
        <p:nvPicPr>
          <p:cNvPr id="1026" name="Picture 2" descr="陈煌勋">
            <a:extLst>
              <a:ext uri="{FF2B5EF4-FFF2-40B4-BE49-F238E27FC236}">
                <a16:creationId xmlns:a16="http://schemas.microsoft.com/office/drawing/2014/main" id="{2EA3817E-F713-6808-61EF-93127F8105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0248" y="1566437"/>
            <a:ext cx="2581028" cy="3111061"/>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a:extLst>
              <a:ext uri="{FF2B5EF4-FFF2-40B4-BE49-F238E27FC236}">
                <a16:creationId xmlns:a16="http://schemas.microsoft.com/office/drawing/2014/main" id="{76E63B24-D2B5-6F98-9CF2-97088EA55BBF}"/>
              </a:ext>
            </a:extLst>
          </p:cNvPr>
          <p:cNvSpPr txBox="1"/>
          <p:nvPr/>
        </p:nvSpPr>
        <p:spPr>
          <a:xfrm>
            <a:off x="673907" y="4859785"/>
            <a:ext cx="2753710" cy="1200329"/>
          </a:xfrm>
          <a:prstGeom prst="rect">
            <a:avLst/>
          </a:prstGeom>
          <a:noFill/>
        </p:spPr>
        <p:txBody>
          <a:bodyPr wrap="square">
            <a:spAutoFit/>
          </a:bodyPr>
          <a:lstStyle/>
          <a:p>
            <a:pPr algn="l"/>
            <a:r>
              <a:rPr lang="zh-CN" altLang="en-US" b="1" i="0" dirty="0">
                <a:solidFill>
                  <a:srgbClr val="494E52"/>
                </a:solidFill>
                <a:effectLst/>
                <a:latin typeface="-apple-system"/>
              </a:rPr>
              <a:t>陈煌勋</a:t>
            </a:r>
          </a:p>
          <a:p>
            <a:pPr algn="l"/>
            <a:r>
              <a:rPr lang="zh-CN" altLang="en-US" b="0" i="0" dirty="0">
                <a:solidFill>
                  <a:srgbClr val="494E52"/>
                </a:solidFill>
                <a:effectLst/>
                <a:latin typeface="-apple-system"/>
              </a:rPr>
              <a:t>研究员</a:t>
            </a:r>
            <a:r>
              <a:rPr lang="en-US" altLang="zh-CN" b="0" i="0" dirty="0">
                <a:solidFill>
                  <a:srgbClr val="494E52"/>
                </a:solidFill>
                <a:effectLst/>
                <a:latin typeface="-apple-system"/>
              </a:rPr>
              <a:t>, </a:t>
            </a:r>
            <a:r>
              <a:rPr lang="zh-CN" altLang="en-US" b="0" i="0" dirty="0">
                <a:solidFill>
                  <a:srgbClr val="494E52"/>
                </a:solidFill>
                <a:effectLst/>
                <a:latin typeface="-apple-system"/>
              </a:rPr>
              <a:t>华为</a:t>
            </a:r>
            <a:r>
              <a:rPr lang="en" altLang="zh-CN" b="0" i="0" dirty="0">
                <a:solidFill>
                  <a:srgbClr val="494E52"/>
                </a:solidFill>
                <a:effectLst/>
                <a:latin typeface="-apple-system"/>
              </a:rPr>
              <a:t>HKRC | </a:t>
            </a:r>
            <a:r>
              <a:rPr lang="zh-CN" altLang="en-US" b="0" i="0" dirty="0">
                <a:solidFill>
                  <a:srgbClr val="494E52"/>
                </a:solidFill>
                <a:effectLst/>
                <a:latin typeface="-apple-system"/>
              </a:rPr>
              <a:t>香港科技大学博士 </a:t>
            </a:r>
            <a:r>
              <a:rPr lang="en-US" altLang="zh-CN" b="0" i="0" dirty="0">
                <a:solidFill>
                  <a:srgbClr val="494E52"/>
                </a:solidFill>
                <a:effectLst/>
                <a:latin typeface="-apple-system"/>
              </a:rPr>
              <a:t>| </a:t>
            </a:r>
            <a:r>
              <a:rPr lang="zh-CN" altLang="en-US" b="0" i="0" dirty="0">
                <a:solidFill>
                  <a:srgbClr val="494E52"/>
                </a:solidFill>
                <a:effectLst/>
                <a:latin typeface="-apple-system"/>
              </a:rPr>
              <a:t>理学士，上海交通大学</a:t>
            </a:r>
          </a:p>
        </p:txBody>
      </p:sp>
      <p:sp>
        <p:nvSpPr>
          <p:cNvPr id="6" name="文本框 5">
            <a:extLst>
              <a:ext uri="{FF2B5EF4-FFF2-40B4-BE49-F238E27FC236}">
                <a16:creationId xmlns:a16="http://schemas.microsoft.com/office/drawing/2014/main" id="{F48B8D52-7281-98FF-6335-93C8C061363C}"/>
              </a:ext>
            </a:extLst>
          </p:cNvPr>
          <p:cNvSpPr txBox="1"/>
          <p:nvPr/>
        </p:nvSpPr>
        <p:spPr>
          <a:xfrm>
            <a:off x="3762702" y="1651596"/>
            <a:ext cx="8124497" cy="879087"/>
          </a:xfrm>
          <a:prstGeom prst="rect">
            <a:avLst/>
          </a:prstGeom>
          <a:noFill/>
        </p:spPr>
        <p:txBody>
          <a:bodyPr wrap="square" rtlCol="0">
            <a:spAutoFit/>
          </a:bodyPr>
          <a:lstStyle/>
          <a:p>
            <a:pPr>
              <a:lnSpc>
                <a:spcPct val="150000"/>
              </a:lnSpc>
            </a:pPr>
            <a:r>
              <a:rPr lang="en-US" altLang="zh-CN" i="0" dirty="0">
                <a:solidFill>
                  <a:srgbClr val="494E52"/>
                </a:solidFill>
                <a:effectLst/>
                <a:latin typeface="-apple-system"/>
              </a:rPr>
              <a:t>2015 </a:t>
            </a:r>
            <a:r>
              <a:rPr lang="zh-CN" altLang="en-US" i="0" dirty="0">
                <a:solidFill>
                  <a:srgbClr val="494E52"/>
                </a:solidFill>
                <a:effectLst/>
                <a:latin typeface="-apple-system"/>
              </a:rPr>
              <a:t>年：</a:t>
            </a:r>
            <a:r>
              <a:rPr lang="zh-CN" altLang="en-US" b="0" i="0" dirty="0">
                <a:solidFill>
                  <a:srgbClr val="494E52"/>
                </a:solidFill>
                <a:effectLst/>
                <a:latin typeface="-apple-system"/>
              </a:rPr>
              <a:t>获得上海交通大学计算机科学与技术学士学位。</a:t>
            </a:r>
            <a:endParaRPr lang="en-US" altLang="zh-CN" b="0" i="0" dirty="0">
              <a:solidFill>
                <a:srgbClr val="494E52"/>
              </a:solidFill>
              <a:effectLst/>
              <a:latin typeface="-apple-system"/>
            </a:endParaRPr>
          </a:p>
          <a:p>
            <a:pPr>
              <a:lnSpc>
                <a:spcPct val="150000"/>
              </a:lnSpc>
            </a:pPr>
            <a:r>
              <a:rPr lang="en-US" altLang="zh-CN" b="0" i="0" dirty="0">
                <a:solidFill>
                  <a:srgbClr val="494E52"/>
                </a:solidFill>
                <a:effectLst/>
                <a:latin typeface="-apple-system"/>
              </a:rPr>
              <a:t>2020</a:t>
            </a:r>
            <a:r>
              <a:rPr lang="zh-CN" altLang="en-US" b="0" i="0" dirty="0">
                <a:solidFill>
                  <a:srgbClr val="494E52"/>
                </a:solidFill>
                <a:effectLst/>
                <a:latin typeface="-apple-system"/>
              </a:rPr>
              <a:t>年</a:t>
            </a:r>
            <a:r>
              <a:rPr lang="en-US" altLang="zh-CN" b="0" i="0" dirty="0">
                <a:solidFill>
                  <a:srgbClr val="494E52"/>
                </a:solidFill>
                <a:effectLst/>
                <a:latin typeface="-apple-system"/>
              </a:rPr>
              <a:t>8</a:t>
            </a:r>
            <a:r>
              <a:rPr lang="zh-CN" altLang="en-US" b="0" i="0" dirty="0">
                <a:solidFill>
                  <a:srgbClr val="494E52"/>
                </a:solidFill>
                <a:effectLst/>
                <a:latin typeface="-apple-system"/>
              </a:rPr>
              <a:t>月：获得香港科技大学计算机科学与工程学士学位，导师张倩教授</a:t>
            </a:r>
            <a:endParaRPr lang="en-US" altLang="zh-CN" b="0" i="0" dirty="0">
              <a:solidFill>
                <a:srgbClr val="494E52"/>
              </a:solidFill>
              <a:effectLst/>
              <a:latin typeface="-apple-system"/>
            </a:endParaRPr>
          </a:p>
        </p:txBody>
      </p:sp>
      <p:sp>
        <p:nvSpPr>
          <p:cNvPr id="8" name="文本框 7">
            <a:extLst>
              <a:ext uri="{FF2B5EF4-FFF2-40B4-BE49-F238E27FC236}">
                <a16:creationId xmlns:a16="http://schemas.microsoft.com/office/drawing/2014/main" id="{D0837FEC-74EB-D0FC-869C-956933AF2242}"/>
              </a:ext>
            </a:extLst>
          </p:cNvPr>
          <p:cNvSpPr txBox="1"/>
          <p:nvPr/>
        </p:nvSpPr>
        <p:spPr>
          <a:xfrm>
            <a:off x="3762702" y="3002768"/>
            <a:ext cx="7591097" cy="463075"/>
          </a:xfrm>
          <a:prstGeom prst="rect">
            <a:avLst/>
          </a:prstGeom>
          <a:noFill/>
        </p:spPr>
        <p:txBody>
          <a:bodyPr wrap="square">
            <a:spAutoFit/>
          </a:bodyPr>
          <a:lstStyle/>
          <a:p>
            <a:pPr>
              <a:lnSpc>
                <a:spcPct val="150000"/>
              </a:lnSpc>
            </a:pPr>
            <a:r>
              <a:rPr lang="en-US" altLang="zh-CN" b="0" i="0" dirty="0">
                <a:solidFill>
                  <a:srgbClr val="494E52"/>
                </a:solidFill>
                <a:effectLst/>
                <a:latin typeface="-apple-system"/>
              </a:rPr>
              <a:t>2020 </a:t>
            </a:r>
            <a:r>
              <a:rPr lang="zh-CN" altLang="en-US" b="0" i="0" dirty="0">
                <a:solidFill>
                  <a:srgbClr val="494E52"/>
                </a:solidFill>
                <a:effectLst/>
                <a:latin typeface="-apple-system"/>
              </a:rPr>
              <a:t>年 </a:t>
            </a:r>
            <a:r>
              <a:rPr lang="en-US" altLang="zh-CN" b="0" i="0" dirty="0">
                <a:solidFill>
                  <a:srgbClr val="494E52"/>
                </a:solidFill>
                <a:effectLst/>
                <a:latin typeface="-apple-system"/>
              </a:rPr>
              <a:t>10 </a:t>
            </a:r>
            <a:r>
              <a:rPr lang="zh-CN" altLang="en-US" b="0" i="0" dirty="0">
                <a:solidFill>
                  <a:srgbClr val="494E52"/>
                </a:solidFill>
                <a:effectLst/>
                <a:latin typeface="-apple-system"/>
              </a:rPr>
              <a:t>月起：华为香港研究中心 </a:t>
            </a:r>
            <a:r>
              <a:rPr lang="en-US" altLang="zh-CN" b="0" i="0" dirty="0">
                <a:solidFill>
                  <a:srgbClr val="494E52"/>
                </a:solidFill>
                <a:effectLst/>
                <a:latin typeface="-apple-system"/>
              </a:rPr>
              <a:t>2012 </a:t>
            </a:r>
            <a:r>
              <a:rPr lang="zh-CN" altLang="en-US" b="0" i="0" dirty="0">
                <a:solidFill>
                  <a:srgbClr val="494E52"/>
                </a:solidFill>
                <a:effectLst/>
                <a:latin typeface="-apple-system"/>
              </a:rPr>
              <a:t>实验室理论实验室的研究员</a:t>
            </a:r>
            <a:endParaRPr kumimoji="1" lang="zh-CN" altLang="en-US" dirty="0"/>
          </a:p>
        </p:txBody>
      </p:sp>
      <p:sp>
        <p:nvSpPr>
          <p:cNvPr id="9" name="文本框 8">
            <a:extLst>
              <a:ext uri="{FF2B5EF4-FFF2-40B4-BE49-F238E27FC236}">
                <a16:creationId xmlns:a16="http://schemas.microsoft.com/office/drawing/2014/main" id="{0D36CBDA-503C-FA6F-E7C0-7103FEFA22CF}"/>
              </a:ext>
            </a:extLst>
          </p:cNvPr>
          <p:cNvSpPr txBox="1"/>
          <p:nvPr/>
        </p:nvSpPr>
        <p:spPr>
          <a:xfrm>
            <a:off x="3762703" y="1282264"/>
            <a:ext cx="1576552" cy="369332"/>
          </a:xfrm>
          <a:prstGeom prst="rect">
            <a:avLst/>
          </a:prstGeom>
          <a:noFill/>
        </p:spPr>
        <p:txBody>
          <a:bodyPr wrap="square" rtlCol="0">
            <a:spAutoFit/>
          </a:bodyPr>
          <a:lstStyle/>
          <a:p>
            <a:r>
              <a:rPr kumimoji="1" lang="zh-CN" altLang="en-US" b="1" dirty="0"/>
              <a:t>教育经历：</a:t>
            </a:r>
          </a:p>
        </p:txBody>
      </p:sp>
      <p:sp>
        <p:nvSpPr>
          <p:cNvPr id="10" name="文本框 9">
            <a:extLst>
              <a:ext uri="{FF2B5EF4-FFF2-40B4-BE49-F238E27FC236}">
                <a16:creationId xmlns:a16="http://schemas.microsoft.com/office/drawing/2014/main" id="{DFF4AEB5-7A62-D1A5-E49E-7FCEBCF1DB02}"/>
              </a:ext>
            </a:extLst>
          </p:cNvPr>
          <p:cNvSpPr txBox="1"/>
          <p:nvPr/>
        </p:nvSpPr>
        <p:spPr>
          <a:xfrm>
            <a:off x="3762703" y="2610173"/>
            <a:ext cx="1576552" cy="369332"/>
          </a:xfrm>
          <a:prstGeom prst="rect">
            <a:avLst/>
          </a:prstGeom>
          <a:noFill/>
        </p:spPr>
        <p:txBody>
          <a:bodyPr wrap="square" rtlCol="0">
            <a:spAutoFit/>
          </a:bodyPr>
          <a:lstStyle/>
          <a:p>
            <a:r>
              <a:rPr kumimoji="1" lang="zh-CN" altLang="en-US" b="1" dirty="0"/>
              <a:t>现任职位：</a:t>
            </a:r>
          </a:p>
        </p:txBody>
      </p:sp>
      <p:sp>
        <p:nvSpPr>
          <p:cNvPr id="11" name="文本框 10">
            <a:extLst>
              <a:ext uri="{FF2B5EF4-FFF2-40B4-BE49-F238E27FC236}">
                <a16:creationId xmlns:a16="http://schemas.microsoft.com/office/drawing/2014/main" id="{43EB8120-D171-5F65-3A4F-674997A3C8BE}"/>
              </a:ext>
            </a:extLst>
          </p:cNvPr>
          <p:cNvSpPr txBox="1"/>
          <p:nvPr/>
        </p:nvSpPr>
        <p:spPr>
          <a:xfrm>
            <a:off x="3762703" y="3568596"/>
            <a:ext cx="1576552" cy="369332"/>
          </a:xfrm>
          <a:prstGeom prst="rect">
            <a:avLst/>
          </a:prstGeom>
          <a:noFill/>
        </p:spPr>
        <p:txBody>
          <a:bodyPr wrap="square" rtlCol="0">
            <a:spAutoFit/>
          </a:bodyPr>
          <a:lstStyle/>
          <a:p>
            <a:r>
              <a:rPr kumimoji="1" lang="zh-CN" altLang="en-US" b="1" dirty="0"/>
              <a:t>研究方向：</a:t>
            </a:r>
          </a:p>
        </p:txBody>
      </p:sp>
      <p:sp>
        <p:nvSpPr>
          <p:cNvPr id="12" name="文本框 11">
            <a:extLst>
              <a:ext uri="{FF2B5EF4-FFF2-40B4-BE49-F238E27FC236}">
                <a16:creationId xmlns:a16="http://schemas.microsoft.com/office/drawing/2014/main" id="{9281B545-B0BD-26F5-1E10-5E0D06C61B4B}"/>
              </a:ext>
            </a:extLst>
          </p:cNvPr>
          <p:cNvSpPr txBox="1"/>
          <p:nvPr/>
        </p:nvSpPr>
        <p:spPr>
          <a:xfrm>
            <a:off x="3762702" y="3890963"/>
            <a:ext cx="7591097" cy="871970"/>
          </a:xfrm>
          <a:prstGeom prst="rect">
            <a:avLst/>
          </a:prstGeom>
          <a:noFill/>
        </p:spPr>
        <p:txBody>
          <a:bodyPr wrap="square">
            <a:spAutoFit/>
          </a:bodyPr>
          <a:lstStyle/>
          <a:p>
            <a:pPr>
              <a:lnSpc>
                <a:spcPct val="150000"/>
              </a:lnSpc>
            </a:pPr>
            <a:r>
              <a:rPr lang="zh-CN" altLang="en-US" b="0" i="0" dirty="0">
                <a:solidFill>
                  <a:srgbClr val="494E52"/>
                </a:solidFill>
                <a:effectLst/>
                <a:latin typeface="-apple-system"/>
              </a:rPr>
              <a:t>博士期间：智能物联网传感与安全交叉领域</a:t>
            </a:r>
            <a:endParaRPr lang="en-US" altLang="zh-CN" b="0" i="0" dirty="0">
              <a:solidFill>
                <a:srgbClr val="494E52"/>
              </a:solidFill>
              <a:effectLst/>
              <a:latin typeface="-apple-system"/>
            </a:endParaRPr>
          </a:p>
          <a:p>
            <a:pPr>
              <a:lnSpc>
                <a:spcPct val="150000"/>
              </a:lnSpc>
            </a:pPr>
            <a:r>
              <a:rPr kumimoji="1" lang="zh-CN" altLang="en-US" dirty="0">
                <a:solidFill>
                  <a:srgbClr val="494E52"/>
                </a:solidFill>
                <a:latin typeface="-apple-system"/>
              </a:rPr>
              <a:t>任职期间：</a:t>
            </a:r>
            <a:r>
              <a:rPr lang="zh-CN" altLang="en-US" b="0" i="0" dirty="0">
                <a:solidFill>
                  <a:srgbClr val="494E52"/>
                </a:solidFill>
                <a:effectLst/>
                <a:latin typeface="-apple-system"/>
              </a:rPr>
              <a:t>网络配置管理及其与机器学习的交叉研究</a:t>
            </a:r>
            <a:endParaRPr kumimoji="1" lang="zh-CN" altLang="en-US" dirty="0"/>
          </a:p>
        </p:txBody>
      </p:sp>
      <p:sp>
        <p:nvSpPr>
          <p:cNvPr id="13" name="文本框 12">
            <a:extLst>
              <a:ext uri="{FF2B5EF4-FFF2-40B4-BE49-F238E27FC236}">
                <a16:creationId xmlns:a16="http://schemas.microsoft.com/office/drawing/2014/main" id="{8DC66B20-3241-009B-B06F-9578A583787B}"/>
              </a:ext>
            </a:extLst>
          </p:cNvPr>
          <p:cNvSpPr txBox="1"/>
          <p:nvPr/>
        </p:nvSpPr>
        <p:spPr>
          <a:xfrm>
            <a:off x="3762703" y="4818721"/>
            <a:ext cx="1576552" cy="369332"/>
          </a:xfrm>
          <a:prstGeom prst="rect">
            <a:avLst/>
          </a:prstGeom>
          <a:noFill/>
        </p:spPr>
        <p:txBody>
          <a:bodyPr wrap="square" rtlCol="0">
            <a:spAutoFit/>
          </a:bodyPr>
          <a:lstStyle/>
          <a:p>
            <a:r>
              <a:rPr kumimoji="1" lang="zh-CN" altLang="en-US" b="1" dirty="0"/>
              <a:t>成果：</a:t>
            </a:r>
          </a:p>
        </p:txBody>
      </p:sp>
      <p:sp>
        <p:nvSpPr>
          <p:cNvPr id="14" name="文本框 13">
            <a:extLst>
              <a:ext uri="{FF2B5EF4-FFF2-40B4-BE49-F238E27FC236}">
                <a16:creationId xmlns:a16="http://schemas.microsoft.com/office/drawing/2014/main" id="{C81D3835-1C78-C358-C4DB-218049EC3281}"/>
              </a:ext>
            </a:extLst>
          </p:cNvPr>
          <p:cNvSpPr txBox="1"/>
          <p:nvPr/>
        </p:nvSpPr>
        <p:spPr>
          <a:xfrm>
            <a:off x="3762702" y="5148823"/>
            <a:ext cx="8124497" cy="463075"/>
          </a:xfrm>
          <a:prstGeom prst="rect">
            <a:avLst/>
          </a:prstGeom>
          <a:noFill/>
        </p:spPr>
        <p:txBody>
          <a:bodyPr wrap="square">
            <a:spAutoFit/>
          </a:bodyPr>
          <a:lstStyle/>
          <a:p>
            <a:pPr>
              <a:lnSpc>
                <a:spcPct val="150000"/>
              </a:lnSpc>
            </a:pPr>
            <a:r>
              <a:rPr kumimoji="1" lang="en-US" altLang="zh-CN" dirty="0" err="1">
                <a:solidFill>
                  <a:srgbClr val="494E52"/>
                </a:solidFill>
                <a:latin typeface="-apple-system"/>
              </a:rPr>
              <a:t>NAssim</a:t>
            </a:r>
            <a:r>
              <a:rPr kumimoji="1" lang="zh-CN" altLang="en-US" dirty="0">
                <a:solidFill>
                  <a:srgbClr val="494E52"/>
                </a:solidFill>
                <a:latin typeface="-apple-system"/>
              </a:rPr>
              <a:t>，</a:t>
            </a:r>
            <a:r>
              <a:rPr kumimoji="1" lang="en-US" altLang="zh-CN" dirty="0" err="1">
                <a:solidFill>
                  <a:srgbClr val="494E52"/>
                </a:solidFill>
                <a:latin typeface="-apple-system"/>
              </a:rPr>
              <a:t>SecurePilot</a:t>
            </a:r>
            <a:r>
              <a:rPr kumimoji="1" lang="zh-CN" altLang="en-US" dirty="0">
                <a:solidFill>
                  <a:srgbClr val="494E52"/>
                </a:solidFill>
                <a:latin typeface="-apple-system"/>
              </a:rPr>
              <a:t>，</a:t>
            </a:r>
            <a:r>
              <a:rPr kumimoji="1" lang="en-US" altLang="zh-CN" dirty="0" err="1">
                <a:solidFill>
                  <a:srgbClr val="494E52"/>
                </a:solidFill>
                <a:latin typeface="-apple-system"/>
              </a:rPr>
              <a:t>WiAdv</a:t>
            </a:r>
            <a:r>
              <a:rPr kumimoji="1" lang="zh-CN" altLang="en-US" dirty="0">
                <a:solidFill>
                  <a:srgbClr val="494E52"/>
                </a:solidFill>
                <a:latin typeface="-apple-system"/>
              </a:rPr>
              <a:t>，</a:t>
            </a:r>
            <a:r>
              <a:rPr kumimoji="1" lang="en-US" altLang="zh-CN" dirty="0" err="1">
                <a:solidFill>
                  <a:srgbClr val="494E52"/>
                </a:solidFill>
                <a:latin typeface="-apple-system"/>
              </a:rPr>
              <a:t>ECGAdv</a:t>
            </a:r>
            <a:r>
              <a:rPr kumimoji="1" lang="zh-CN" altLang="en-US" dirty="0">
                <a:solidFill>
                  <a:srgbClr val="494E52"/>
                </a:solidFill>
                <a:latin typeface="-apple-system"/>
              </a:rPr>
              <a:t>，</a:t>
            </a:r>
            <a:r>
              <a:rPr kumimoji="1" lang="en-US" altLang="zh-CN" dirty="0" err="1">
                <a:solidFill>
                  <a:srgbClr val="494E52"/>
                </a:solidFill>
                <a:latin typeface="-apple-system"/>
              </a:rPr>
              <a:t>SparseTrack</a:t>
            </a:r>
            <a:r>
              <a:rPr kumimoji="1" lang="zh-CN" altLang="en-US" dirty="0">
                <a:solidFill>
                  <a:srgbClr val="494E52"/>
                </a:solidFill>
                <a:latin typeface="-apple-system"/>
              </a:rPr>
              <a:t>，</a:t>
            </a:r>
            <a:r>
              <a:rPr kumimoji="1" lang="en-US" altLang="zh-CN" dirty="0" err="1">
                <a:solidFill>
                  <a:srgbClr val="494E52"/>
                </a:solidFill>
                <a:latin typeface="-apple-system"/>
              </a:rPr>
              <a:t>EchoFace</a:t>
            </a:r>
            <a:r>
              <a:rPr kumimoji="1" lang="zh-CN" altLang="en-US" dirty="0">
                <a:solidFill>
                  <a:srgbClr val="494E52"/>
                </a:solidFill>
                <a:latin typeface="-apple-system"/>
              </a:rPr>
              <a:t>，</a:t>
            </a:r>
            <a:r>
              <a:rPr kumimoji="1" lang="en-US" altLang="zh-CN" dirty="0">
                <a:solidFill>
                  <a:srgbClr val="494E52"/>
                </a:solidFill>
                <a:latin typeface="-apple-system"/>
              </a:rPr>
              <a:t>etc</a:t>
            </a:r>
            <a:r>
              <a:rPr kumimoji="1" lang="en-US" altLang="zh-CN" dirty="0"/>
              <a:t>.</a:t>
            </a:r>
            <a:endParaRPr kumimoji="1" lang="zh-CN" altLang="en-US" dirty="0"/>
          </a:p>
        </p:txBody>
      </p:sp>
      <p:sp>
        <p:nvSpPr>
          <p:cNvPr id="15" name="文本框 14">
            <a:extLst>
              <a:ext uri="{FF2B5EF4-FFF2-40B4-BE49-F238E27FC236}">
                <a16:creationId xmlns:a16="http://schemas.microsoft.com/office/drawing/2014/main" id="{52B869F0-B7F5-D9B2-39AD-EF465C89DFD6}"/>
              </a:ext>
            </a:extLst>
          </p:cNvPr>
          <p:cNvSpPr txBox="1"/>
          <p:nvPr/>
        </p:nvSpPr>
        <p:spPr>
          <a:xfrm>
            <a:off x="3762703" y="5669681"/>
            <a:ext cx="1576552" cy="369332"/>
          </a:xfrm>
          <a:prstGeom prst="rect">
            <a:avLst/>
          </a:prstGeom>
          <a:noFill/>
        </p:spPr>
        <p:txBody>
          <a:bodyPr wrap="square" rtlCol="0">
            <a:spAutoFit/>
          </a:bodyPr>
          <a:lstStyle/>
          <a:p>
            <a:r>
              <a:rPr kumimoji="1" lang="zh-CN" altLang="en-US" b="1" dirty="0"/>
              <a:t>个人主页：</a:t>
            </a:r>
          </a:p>
        </p:txBody>
      </p:sp>
      <p:sp>
        <p:nvSpPr>
          <p:cNvPr id="16" name="文本框 15">
            <a:extLst>
              <a:ext uri="{FF2B5EF4-FFF2-40B4-BE49-F238E27FC236}">
                <a16:creationId xmlns:a16="http://schemas.microsoft.com/office/drawing/2014/main" id="{C4B057C6-3BAA-41E4-4F2C-CA26DCC2E0AE}"/>
              </a:ext>
            </a:extLst>
          </p:cNvPr>
          <p:cNvSpPr txBox="1"/>
          <p:nvPr/>
        </p:nvSpPr>
        <p:spPr>
          <a:xfrm>
            <a:off x="3762702" y="5999783"/>
            <a:ext cx="8124497" cy="458459"/>
          </a:xfrm>
          <a:prstGeom prst="rect">
            <a:avLst/>
          </a:prstGeom>
          <a:noFill/>
        </p:spPr>
        <p:txBody>
          <a:bodyPr wrap="square">
            <a:spAutoFit/>
          </a:bodyPr>
          <a:lstStyle/>
          <a:p>
            <a:pPr>
              <a:lnSpc>
                <a:spcPct val="150000"/>
              </a:lnSpc>
            </a:pPr>
            <a:r>
              <a:rPr kumimoji="1" lang="en" altLang="zh-CN" dirty="0">
                <a:hlinkClick r:id="rId4"/>
              </a:rPr>
              <a:t>https://amyworkspace.github.io/hxchen/</a:t>
            </a:r>
            <a:r>
              <a:rPr kumimoji="1" lang="zh-CN" altLang="en-US" dirty="0"/>
              <a:t> </a:t>
            </a:r>
          </a:p>
        </p:txBody>
      </p:sp>
    </p:spTree>
    <p:extLst>
      <p:ext uri="{BB962C8B-B14F-4D97-AF65-F5344CB8AC3E}">
        <p14:creationId xmlns:p14="http://schemas.microsoft.com/office/powerpoint/2010/main" val="10413642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0"/>
            <a:ext cx="10515600" cy="1021543"/>
          </a:xfrm>
        </p:spPr>
        <p:txBody>
          <a:bodyPr/>
          <a:lstStyle/>
          <a:p>
            <a:r>
              <a:rPr lang="zh-CN" altLang="en-US" dirty="0"/>
              <a:t>实验室简介</a:t>
            </a:r>
          </a:p>
        </p:txBody>
      </p:sp>
      <p:sp>
        <p:nvSpPr>
          <p:cNvPr id="4" name="文本框 3">
            <a:extLst>
              <a:ext uri="{FF2B5EF4-FFF2-40B4-BE49-F238E27FC236}">
                <a16:creationId xmlns:a16="http://schemas.microsoft.com/office/drawing/2014/main" id="{EE5A0B0C-11CD-643F-00E8-EB01DDB84398}"/>
              </a:ext>
            </a:extLst>
          </p:cNvPr>
          <p:cNvSpPr txBox="1"/>
          <p:nvPr/>
        </p:nvSpPr>
        <p:spPr>
          <a:xfrm>
            <a:off x="838200" y="1137007"/>
            <a:ext cx="6928945" cy="523220"/>
          </a:xfrm>
          <a:prstGeom prst="rect">
            <a:avLst/>
          </a:prstGeom>
          <a:noFill/>
        </p:spPr>
        <p:txBody>
          <a:bodyPr wrap="square" rtlCol="0">
            <a:spAutoFit/>
          </a:bodyPr>
          <a:lstStyle/>
          <a:p>
            <a:r>
              <a:rPr kumimoji="1" lang="zh-CN" altLang="en-US" sz="2800" b="1" dirty="0">
                <a:latin typeface="Times New Roman" panose="02020603050405020304" pitchFamily="18" charset="0"/>
                <a:ea typeface="SimHei" panose="02010609060101010101" pitchFamily="49" charset="-122"/>
                <a:cs typeface="Times New Roman" panose="02020603050405020304" pitchFamily="18" charset="0"/>
              </a:rPr>
              <a:t>华为</a:t>
            </a:r>
            <a:r>
              <a:rPr kumimoji="1" lang="en-US" altLang="zh-CN" sz="2800" b="1" dirty="0">
                <a:latin typeface="Times New Roman" panose="02020603050405020304" pitchFamily="18" charset="0"/>
                <a:ea typeface="SimHei" panose="02010609060101010101" pitchFamily="49" charset="-122"/>
                <a:cs typeface="Times New Roman" panose="02020603050405020304" pitchFamily="18" charset="0"/>
              </a:rPr>
              <a:t>2012</a:t>
            </a:r>
            <a:r>
              <a:rPr kumimoji="1" lang="zh-CN" altLang="en-US" sz="2800" b="1" dirty="0">
                <a:latin typeface="Times New Roman" panose="02020603050405020304" pitchFamily="18" charset="0"/>
                <a:ea typeface="SimHei" panose="02010609060101010101" pitchFamily="49" charset="-122"/>
                <a:cs typeface="Times New Roman" panose="02020603050405020304" pitchFamily="18" charset="0"/>
              </a:rPr>
              <a:t>理论实验室</a:t>
            </a:r>
          </a:p>
        </p:txBody>
      </p:sp>
      <p:sp>
        <p:nvSpPr>
          <p:cNvPr id="5" name="文本框 4">
            <a:extLst>
              <a:ext uri="{FF2B5EF4-FFF2-40B4-BE49-F238E27FC236}">
                <a16:creationId xmlns:a16="http://schemas.microsoft.com/office/drawing/2014/main" id="{468B321E-C739-0248-9BAA-1710F9D01F45}"/>
              </a:ext>
            </a:extLst>
          </p:cNvPr>
          <p:cNvSpPr txBox="1"/>
          <p:nvPr/>
        </p:nvSpPr>
        <p:spPr>
          <a:xfrm>
            <a:off x="838199" y="1714136"/>
            <a:ext cx="6204857" cy="2951898"/>
          </a:xfrm>
          <a:prstGeom prst="rect">
            <a:avLst/>
          </a:prstGeom>
          <a:noFill/>
        </p:spPr>
        <p:txBody>
          <a:bodyPr wrap="square" rtlCol="0">
            <a:spAutoFit/>
          </a:bodyPr>
          <a:lstStyle/>
          <a:p>
            <a:pPr marL="285750" indent="-285750">
              <a:lnSpc>
                <a:spcPct val="150000"/>
              </a:lnSpc>
              <a:buFont typeface="Wingdings" pitchFamily="2" charset="2"/>
              <a:buChar char="l"/>
            </a:pPr>
            <a:r>
              <a:rPr lang="zh-CN" altLang="en-US" b="0" i="0" dirty="0">
                <a:solidFill>
                  <a:srgbClr val="191919"/>
                </a:solidFill>
                <a:effectLst/>
                <a:latin typeface="+mn-ea"/>
              </a:rPr>
              <a:t>实验室的名字来自于任正非在观看</a:t>
            </a:r>
            <a:r>
              <a:rPr lang="en-US" altLang="zh-CN" b="0" i="0" dirty="0">
                <a:solidFill>
                  <a:srgbClr val="191919"/>
                </a:solidFill>
                <a:effectLst/>
                <a:latin typeface="+mn-ea"/>
              </a:rPr>
              <a:t>《2012》</a:t>
            </a:r>
            <a:r>
              <a:rPr lang="zh-CN" altLang="en-US" b="0" i="0" dirty="0">
                <a:solidFill>
                  <a:srgbClr val="191919"/>
                </a:solidFill>
                <a:effectLst/>
                <a:latin typeface="+mn-ea"/>
              </a:rPr>
              <a:t>电影后的畅想，他认为未来信息爆炸会像数字洪水一样，华为要想在未来生存发展就得构造自己的“诺亚方舟”</a:t>
            </a:r>
            <a:endParaRPr lang="en-US" altLang="zh-CN" b="0" i="0" dirty="0">
              <a:solidFill>
                <a:srgbClr val="191919"/>
              </a:solidFill>
              <a:effectLst/>
              <a:latin typeface="+mn-ea"/>
            </a:endParaRPr>
          </a:p>
          <a:p>
            <a:pPr marL="285750" indent="-285750">
              <a:lnSpc>
                <a:spcPct val="150000"/>
              </a:lnSpc>
              <a:buFont typeface="Wingdings" pitchFamily="2" charset="2"/>
              <a:buChar char="l"/>
            </a:pPr>
            <a:r>
              <a:rPr lang="zh-CN" altLang="en-US" dirty="0">
                <a:solidFill>
                  <a:srgbClr val="191919"/>
                </a:solidFill>
                <a:latin typeface="+mn-ea"/>
              </a:rPr>
              <a:t>成立于</a:t>
            </a:r>
            <a:r>
              <a:rPr lang="en-US" altLang="zh-CN" dirty="0">
                <a:solidFill>
                  <a:srgbClr val="191919"/>
                </a:solidFill>
                <a:latin typeface="+mn-ea"/>
              </a:rPr>
              <a:t>2011</a:t>
            </a:r>
            <a:r>
              <a:rPr lang="zh-CN" altLang="en-US" dirty="0">
                <a:solidFill>
                  <a:srgbClr val="191919"/>
                </a:solidFill>
                <a:latin typeface="+mn-ea"/>
              </a:rPr>
              <a:t>年，前身是</a:t>
            </a:r>
            <a:r>
              <a:rPr lang="zh-CN" altLang="zh-CN" sz="1800" dirty="0">
                <a:effectLst/>
                <a:latin typeface="+mn-ea"/>
                <a:cs typeface="Times New Roman" panose="02020603050405020304" pitchFamily="18" charset="0"/>
              </a:rPr>
              <a:t>成立于</a:t>
            </a:r>
            <a:r>
              <a:rPr lang="en-US" altLang="zh-CN" sz="1800" dirty="0">
                <a:effectLst/>
                <a:latin typeface="+mn-ea"/>
              </a:rPr>
              <a:t>1996</a:t>
            </a:r>
            <a:r>
              <a:rPr lang="zh-CN" altLang="zh-CN" sz="1800" dirty="0">
                <a:effectLst/>
                <a:latin typeface="+mn-ea"/>
                <a:cs typeface="Times New Roman" panose="02020603050405020304" pitchFamily="18" charset="0"/>
              </a:rPr>
              <a:t>年的华为中央研究院</a:t>
            </a:r>
            <a:r>
              <a:rPr lang="zh-CN" altLang="zh-CN" dirty="0">
                <a:effectLst/>
                <a:latin typeface="+mn-ea"/>
              </a:rPr>
              <a:t> </a:t>
            </a:r>
            <a:endParaRPr lang="en-US" altLang="zh-CN" dirty="0">
              <a:solidFill>
                <a:srgbClr val="191919"/>
              </a:solidFill>
              <a:latin typeface="+mn-ea"/>
            </a:endParaRPr>
          </a:p>
          <a:p>
            <a:pPr marL="285750" indent="-285750">
              <a:lnSpc>
                <a:spcPct val="150000"/>
              </a:lnSpc>
              <a:buFont typeface="Wingdings" pitchFamily="2" charset="2"/>
              <a:buChar char="l"/>
            </a:pPr>
            <a:r>
              <a:rPr lang="zh-CN" altLang="en-US" b="0" i="0" dirty="0">
                <a:solidFill>
                  <a:srgbClr val="191919"/>
                </a:solidFill>
                <a:effectLst/>
                <a:latin typeface="+mn-ea"/>
              </a:rPr>
              <a:t>华为总研究组织，负责前瞻技术的预研和开发</a:t>
            </a:r>
            <a:endParaRPr lang="en-US" altLang="zh-CN" b="0" i="0" dirty="0">
              <a:solidFill>
                <a:srgbClr val="191919"/>
              </a:solidFill>
              <a:effectLst/>
              <a:latin typeface="+mn-ea"/>
            </a:endParaRPr>
          </a:p>
          <a:p>
            <a:pPr marL="285750" indent="-285750">
              <a:lnSpc>
                <a:spcPct val="150000"/>
              </a:lnSpc>
              <a:buFont typeface="Wingdings" pitchFamily="2" charset="2"/>
              <a:buChar char="l"/>
            </a:pPr>
            <a:r>
              <a:rPr lang="zh-CN" altLang="zh-CN" sz="1800" dirty="0">
                <a:effectLst/>
                <a:latin typeface="+mn-ea"/>
                <a:cs typeface="Times New Roman" panose="02020603050405020304" pitchFamily="18" charset="0"/>
              </a:rPr>
              <a:t>面向未来五到十年发展方向</a:t>
            </a:r>
            <a:r>
              <a:rPr lang="zh-CN" altLang="en-US" sz="1800" dirty="0">
                <a:latin typeface="+mn-ea"/>
                <a:cs typeface="Times New Roman" panose="02020603050405020304" pitchFamily="18" charset="0"/>
              </a:rPr>
              <a:t>，聚焦基础领域创新与突破</a:t>
            </a:r>
            <a:endParaRPr lang="en-US" altLang="zh-CN" b="0" i="0" dirty="0">
              <a:solidFill>
                <a:srgbClr val="191919"/>
              </a:solidFill>
              <a:effectLst/>
              <a:latin typeface="+mn-ea"/>
            </a:endParaRPr>
          </a:p>
          <a:p>
            <a:pPr marL="285750" indent="-285750">
              <a:lnSpc>
                <a:spcPct val="150000"/>
              </a:lnSpc>
              <a:buFont typeface="Wingdings" pitchFamily="2" charset="2"/>
              <a:buChar char="l"/>
            </a:pPr>
            <a:r>
              <a:rPr lang="zh-CN" altLang="en-US" dirty="0">
                <a:solidFill>
                  <a:srgbClr val="191919"/>
                </a:solidFill>
                <a:latin typeface="+mn-ea"/>
              </a:rPr>
              <a:t>子部门：</a:t>
            </a:r>
            <a:endParaRPr lang="en-US" altLang="zh-CN" b="0" i="0" dirty="0">
              <a:solidFill>
                <a:srgbClr val="191919"/>
              </a:solidFill>
              <a:effectLst/>
              <a:latin typeface="+mn-ea"/>
            </a:endParaRPr>
          </a:p>
        </p:txBody>
      </p:sp>
      <p:pic>
        <p:nvPicPr>
          <p:cNvPr id="2050" name="Picture 2">
            <a:extLst>
              <a:ext uri="{FF2B5EF4-FFF2-40B4-BE49-F238E27FC236}">
                <a16:creationId xmlns:a16="http://schemas.microsoft.com/office/drawing/2014/main" id="{AB36195B-C24E-8DC1-E564-447D47F44CE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591"/>
          <a:stretch/>
        </p:blipFill>
        <p:spPr bwMode="auto">
          <a:xfrm>
            <a:off x="7217609" y="1529422"/>
            <a:ext cx="4637315" cy="2851919"/>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a:extLst>
              <a:ext uri="{FF2B5EF4-FFF2-40B4-BE49-F238E27FC236}">
                <a16:creationId xmlns:a16="http://schemas.microsoft.com/office/drawing/2014/main" id="{74E5A69C-E62B-E1F1-FCCB-92D84D137E11}"/>
              </a:ext>
            </a:extLst>
          </p:cNvPr>
          <p:cNvSpPr txBox="1"/>
          <p:nvPr/>
        </p:nvSpPr>
        <p:spPr>
          <a:xfrm>
            <a:off x="1110343" y="4666034"/>
            <a:ext cx="4637314" cy="1701684"/>
          </a:xfrm>
          <a:prstGeom prst="rect">
            <a:avLst/>
          </a:prstGeom>
          <a:noFill/>
        </p:spPr>
        <p:txBody>
          <a:bodyPr wrap="square" rtlCol="0">
            <a:spAutoFit/>
          </a:bodyPr>
          <a:lstStyle/>
          <a:p>
            <a:pPr marL="285750" indent="-285750">
              <a:lnSpc>
                <a:spcPct val="150000"/>
              </a:lnSpc>
              <a:buFont typeface="Wingdings" pitchFamily="2" charset="2"/>
              <a:buChar char="Ø"/>
            </a:pPr>
            <a:r>
              <a:rPr lang="zh-CN" altLang="zh-CN" sz="1800" dirty="0">
                <a:effectLst/>
                <a:latin typeface="+mn-ea"/>
                <a:cs typeface="Times New Roman" panose="02020603050405020304" pitchFamily="18" charset="0"/>
              </a:rPr>
              <a:t>华为中央研究院</a:t>
            </a:r>
            <a:endParaRPr lang="en-US" altLang="zh-CN" sz="1800" dirty="0">
              <a:effectLst/>
              <a:latin typeface="+mn-ea"/>
              <a:cs typeface="Times New Roman" panose="02020603050405020304" pitchFamily="18" charset="0"/>
            </a:endParaRPr>
          </a:p>
          <a:p>
            <a:pPr marL="285750" indent="-285750">
              <a:lnSpc>
                <a:spcPct val="150000"/>
              </a:lnSpc>
              <a:buFont typeface="Wingdings" pitchFamily="2" charset="2"/>
              <a:buChar char="Ø"/>
            </a:pPr>
            <a:r>
              <a:rPr lang="zh-CN" altLang="zh-CN" sz="1800" dirty="0">
                <a:effectLst/>
                <a:latin typeface="+mn-ea"/>
                <a:cs typeface="Times New Roman" panose="02020603050405020304" pitchFamily="18" charset="0"/>
              </a:rPr>
              <a:t>华为中央软件院</a:t>
            </a:r>
            <a:endParaRPr lang="en-US" altLang="zh-CN" sz="1800" dirty="0">
              <a:effectLst/>
              <a:latin typeface="+mn-ea"/>
              <a:cs typeface="Times New Roman" panose="02020603050405020304" pitchFamily="18" charset="0"/>
            </a:endParaRPr>
          </a:p>
          <a:p>
            <a:pPr marL="285750" indent="-285750">
              <a:lnSpc>
                <a:spcPct val="150000"/>
              </a:lnSpc>
              <a:buFont typeface="Wingdings" pitchFamily="2" charset="2"/>
              <a:buChar char="Ø"/>
            </a:pPr>
            <a:r>
              <a:rPr lang="zh-CN" altLang="zh-CN" sz="1800" dirty="0">
                <a:effectLst/>
                <a:latin typeface="+mn-ea"/>
                <a:cs typeface="Times New Roman" panose="02020603050405020304" pitchFamily="18" charset="0"/>
              </a:rPr>
              <a:t>华为中央硬件工程院</a:t>
            </a:r>
            <a:endParaRPr lang="en-US" altLang="zh-CN" sz="1800" dirty="0">
              <a:effectLst/>
              <a:latin typeface="+mn-ea"/>
              <a:cs typeface="Times New Roman" panose="02020603050405020304" pitchFamily="18" charset="0"/>
            </a:endParaRPr>
          </a:p>
          <a:p>
            <a:pPr marL="285750" indent="-285750">
              <a:lnSpc>
                <a:spcPct val="150000"/>
              </a:lnSpc>
              <a:buFont typeface="Wingdings" pitchFamily="2" charset="2"/>
              <a:buChar char="Ø"/>
            </a:pPr>
            <a:r>
              <a:rPr lang="zh-CN" altLang="zh-CN" sz="1800" dirty="0">
                <a:effectLst/>
                <a:latin typeface="+mn-ea"/>
                <a:cs typeface="Times New Roman" panose="02020603050405020304" pitchFamily="18" charset="0"/>
              </a:rPr>
              <a:t>华为中央媒体技术院</a:t>
            </a:r>
            <a:endParaRPr lang="en-US" altLang="zh-CN" sz="1800" dirty="0">
              <a:effectLst/>
              <a:latin typeface="+mn-ea"/>
              <a:cs typeface="Times New Roman" panose="02020603050405020304" pitchFamily="18" charset="0"/>
            </a:endParaRPr>
          </a:p>
        </p:txBody>
      </p:sp>
      <p:sp>
        <p:nvSpPr>
          <p:cNvPr id="10" name="文本框 9">
            <a:extLst>
              <a:ext uri="{FF2B5EF4-FFF2-40B4-BE49-F238E27FC236}">
                <a16:creationId xmlns:a16="http://schemas.microsoft.com/office/drawing/2014/main" id="{5F67B3DB-51DB-0BAF-6AE6-B1D4E057CEEF}"/>
              </a:ext>
            </a:extLst>
          </p:cNvPr>
          <p:cNvSpPr txBox="1"/>
          <p:nvPr/>
        </p:nvSpPr>
        <p:spPr>
          <a:xfrm>
            <a:off x="3995056" y="4666034"/>
            <a:ext cx="6096000" cy="1285032"/>
          </a:xfrm>
          <a:prstGeom prst="rect">
            <a:avLst/>
          </a:prstGeom>
          <a:noFill/>
        </p:spPr>
        <p:txBody>
          <a:bodyPr wrap="square">
            <a:spAutoFit/>
          </a:bodyPr>
          <a:lstStyle/>
          <a:p>
            <a:pPr marL="285750" indent="-285750">
              <a:lnSpc>
                <a:spcPct val="150000"/>
              </a:lnSpc>
              <a:buFont typeface="Wingdings" pitchFamily="2" charset="2"/>
              <a:buChar char="Ø"/>
            </a:pPr>
            <a:r>
              <a:rPr lang="zh-CN" altLang="zh-CN" sz="1800" dirty="0">
                <a:effectLst/>
                <a:latin typeface="+mn-ea"/>
                <a:cs typeface="Times New Roman" panose="02020603050405020304" pitchFamily="18" charset="0"/>
              </a:rPr>
              <a:t>华为产品数字化与</a:t>
            </a:r>
            <a:r>
              <a:rPr lang="en-US" altLang="zh-CN" sz="1800" dirty="0">
                <a:effectLst/>
                <a:latin typeface="+mn-ea"/>
              </a:rPr>
              <a:t>IT</a:t>
            </a:r>
            <a:r>
              <a:rPr lang="zh-CN" altLang="zh-CN" sz="1800" dirty="0">
                <a:effectLst/>
                <a:latin typeface="+mn-ea"/>
                <a:cs typeface="Times New Roman" panose="02020603050405020304" pitchFamily="18" charset="0"/>
              </a:rPr>
              <a:t>装备部</a:t>
            </a:r>
            <a:endParaRPr lang="en-US" altLang="zh-CN" sz="1800" dirty="0">
              <a:effectLst/>
              <a:latin typeface="+mn-ea"/>
              <a:cs typeface="Times New Roman" panose="02020603050405020304" pitchFamily="18" charset="0"/>
            </a:endParaRPr>
          </a:p>
          <a:p>
            <a:pPr marL="285750" indent="-285750">
              <a:lnSpc>
                <a:spcPct val="150000"/>
              </a:lnSpc>
              <a:buFont typeface="Wingdings" pitchFamily="2" charset="2"/>
              <a:buChar char="Ø"/>
            </a:pPr>
            <a:r>
              <a:rPr lang="zh-CN" altLang="zh-CN" sz="1800" dirty="0">
                <a:effectLst/>
                <a:latin typeface="+mn-ea"/>
                <a:cs typeface="Times New Roman" panose="02020603050405020304" pitchFamily="18" charset="0"/>
              </a:rPr>
              <a:t>华为可信理论技术与工程实验室</a:t>
            </a:r>
            <a:endParaRPr lang="en-US" altLang="zh-CN" dirty="0">
              <a:latin typeface="+mn-ea"/>
              <a:cs typeface="Times New Roman" panose="02020603050405020304" pitchFamily="18" charset="0"/>
            </a:endParaRPr>
          </a:p>
          <a:p>
            <a:pPr marL="285750" indent="-285750">
              <a:lnSpc>
                <a:spcPct val="150000"/>
              </a:lnSpc>
              <a:buFont typeface="Wingdings" pitchFamily="2" charset="2"/>
              <a:buChar char="Ø"/>
            </a:pPr>
            <a:r>
              <a:rPr lang="zh-CN" altLang="zh-CN" sz="1800" dirty="0">
                <a:effectLst/>
                <a:latin typeface="+mn-ea"/>
                <a:cs typeface="Times New Roman" panose="02020603050405020304" pitchFamily="18" charset="0"/>
              </a:rPr>
              <a:t>华为研发能力中心</a:t>
            </a:r>
            <a:r>
              <a:rPr lang="zh-CN" altLang="zh-CN" dirty="0">
                <a:effectLst/>
                <a:latin typeface="+mn-ea"/>
              </a:rPr>
              <a:t> </a:t>
            </a:r>
            <a:endParaRPr kumimoji="1" lang="zh-CN" altLang="en-US" dirty="0">
              <a:latin typeface="+mn-ea"/>
            </a:endParaRPr>
          </a:p>
        </p:txBody>
      </p:sp>
    </p:spTree>
    <p:extLst>
      <p:ext uri="{BB962C8B-B14F-4D97-AF65-F5344CB8AC3E}">
        <p14:creationId xmlns:p14="http://schemas.microsoft.com/office/powerpoint/2010/main" val="16696548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3"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5" name="图片 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89555" y="358903"/>
            <a:ext cx="4265218" cy="900000"/>
          </a:xfrm>
          <a:prstGeom prst="rect">
            <a:avLst/>
          </a:prstGeom>
        </p:spPr>
      </p:pic>
      <p:pic>
        <p:nvPicPr>
          <p:cNvPr id="7" name="图片 6"/>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91679" y="1815615"/>
            <a:ext cx="7990284" cy="2350800"/>
          </a:xfrm>
          <a:prstGeom prst="rect">
            <a:avLst/>
          </a:prstGeom>
        </p:spPr>
      </p:pic>
      <p:sp>
        <p:nvSpPr>
          <p:cNvPr id="3" name="文本框 2">
            <a:extLst>
              <a:ext uri="{FF2B5EF4-FFF2-40B4-BE49-F238E27FC236}">
                <a16:creationId xmlns:a16="http://schemas.microsoft.com/office/drawing/2014/main" id="{79224797-7885-6D84-D528-22CA8F317565}"/>
              </a:ext>
            </a:extLst>
          </p:cNvPr>
          <p:cNvSpPr txBox="1"/>
          <p:nvPr/>
        </p:nvSpPr>
        <p:spPr>
          <a:xfrm>
            <a:off x="2882734" y="4166415"/>
            <a:ext cx="6097978" cy="873509"/>
          </a:xfrm>
          <a:prstGeom prst="rect">
            <a:avLst/>
          </a:prstGeom>
          <a:noFill/>
        </p:spPr>
        <p:txBody>
          <a:bodyPr wrap="square">
            <a:spAutoFit/>
          </a:bodyPr>
          <a:lstStyle/>
          <a:p>
            <a:pPr algn="ctr">
              <a:lnSpc>
                <a:spcPct val="150000"/>
              </a:lnSpc>
            </a:pPr>
            <a:r>
              <a:rPr lang="zh-CN" altLang="en-US" dirty="0">
                <a:latin typeface="Times New Roman" panose="02020603050405020304" pitchFamily="18" charset="0"/>
                <a:cs typeface="Times New Roman" panose="02020603050405020304" pitchFamily="18" charset="0"/>
              </a:rPr>
              <a:t>黄磊   计</a:t>
            </a:r>
            <a:r>
              <a:rPr lang="en-US" altLang="zh-CN" dirty="0">
                <a:latin typeface="Times New Roman" panose="02020603050405020304" pitchFamily="18" charset="0"/>
                <a:cs typeface="Times New Roman" panose="02020603050405020304" pitchFamily="18" charset="0"/>
              </a:rPr>
              <a:t>702</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222E8013282156</a:t>
            </a:r>
          </a:p>
          <a:p>
            <a:pPr algn="ctr">
              <a:lnSpc>
                <a:spcPct val="150000"/>
              </a:lnSpc>
            </a:pPr>
            <a:r>
              <a:rPr lang="en-US" altLang="zh-CN" dirty="0">
                <a:latin typeface="Times New Roman" panose="02020603050405020304" pitchFamily="18" charset="0"/>
                <a:cs typeface="Times New Roman" panose="02020603050405020304" pitchFamily="18" charset="0"/>
              </a:rPr>
              <a:t>2022-12-19</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6041687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3" cstate="screen">
            <a:alphaModFix amt="50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0242" name="Freeform 5"/>
          <p:cNvSpPr>
            <a:spLocks/>
          </p:cNvSpPr>
          <p:nvPr/>
        </p:nvSpPr>
        <p:spPr bwMode="auto">
          <a:xfrm>
            <a:off x="771225" y="1754842"/>
            <a:ext cx="2935728" cy="487172"/>
          </a:xfrm>
          <a:custGeom>
            <a:avLst/>
            <a:gdLst>
              <a:gd name="T0" fmla="*/ 275 w 3851"/>
              <a:gd name="T1" fmla="*/ 0 h 633"/>
              <a:gd name="T2" fmla="*/ 3575 w 3851"/>
              <a:gd name="T3" fmla="*/ 0 h 633"/>
              <a:gd name="T4" fmla="*/ 3851 w 3851"/>
              <a:gd name="T5" fmla="*/ 633 h 633"/>
              <a:gd name="T6" fmla="*/ 0 w 3851"/>
              <a:gd name="T7" fmla="*/ 633 h 633"/>
              <a:gd name="T8" fmla="*/ 275 w 3851"/>
              <a:gd name="T9" fmla="*/ 0 h 633"/>
            </a:gdLst>
            <a:ahLst/>
            <a:cxnLst>
              <a:cxn ang="0">
                <a:pos x="T0" y="T1"/>
              </a:cxn>
              <a:cxn ang="0">
                <a:pos x="T2" y="T3"/>
              </a:cxn>
              <a:cxn ang="0">
                <a:pos x="T4" y="T5"/>
              </a:cxn>
              <a:cxn ang="0">
                <a:pos x="T6" y="T7"/>
              </a:cxn>
              <a:cxn ang="0">
                <a:pos x="T8" y="T9"/>
              </a:cxn>
            </a:cxnLst>
            <a:rect l="0" t="0" r="r" b="b"/>
            <a:pathLst>
              <a:path w="3851" h="633">
                <a:moveTo>
                  <a:pt x="275" y="0"/>
                </a:moveTo>
                <a:lnTo>
                  <a:pt x="3575" y="0"/>
                </a:lnTo>
                <a:lnTo>
                  <a:pt x="3851" y="633"/>
                </a:lnTo>
                <a:lnTo>
                  <a:pt x="0" y="633"/>
                </a:lnTo>
                <a:lnTo>
                  <a:pt x="275" y="0"/>
                </a:lnTo>
                <a:close/>
              </a:path>
            </a:pathLst>
          </a:custGeom>
          <a:solidFill>
            <a:schemeClr val="tx1">
              <a:lumMod val="75000"/>
              <a:lumOff val="25000"/>
            </a:schemeClr>
          </a:solidFill>
          <a:ln>
            <a:noFill/>
          </a:ln>
        </p:spPr>
        <p:txBody>
          <a:bodyPr/>
          <a:lstStyle/>
          <a:p>
            <a:pPr marL="0" marR="0" lvl="0" indent="0" algn="l" defTabSz="914034" rtl="0" eaLnBrk="1" fontAlgn="base" latinLnBrk="0" hangingPunct="1">
              <a:lnSpc>
                <a:spcPct val="100000"/>
              </a:lnSpc>
              <a:spcBef>
                <a:spcPct val="0"/>
              </a:spcBef>
              <a:spcAft>
                <a:spcPct val="0"/>
              </a:spcAft>
              <a:buClrTx/>
              <a:buSzTx/>
              <a:buFontTx/>
              <a:buNone/>
              <a:tabLst/>
              <a:defRPr/>
            </a:pPr>
            <a:endParaRPr kumimoji="0" lang="zh-CN" altLang="en-US" sz="1799" b="0" i="0" u="none" strike="noStrike" kern="1200" cap="none" spc="0" normalizeH="0" baseline="0" noProof="0">
              <a:ln>
                <a:noFill/>
              </a:ln>
              <a:solidFill>
                <a:srgbClr val="FD7004"/>
              </a:solidFill>
              <a:effectLst/>
              <a:uLnTx/>
              <a:uFillTx/>
              <a:latin typeface="Arial" panose="020B0604020202020204" pitchFamily="34" charset="0"/>
              <a:ea typeface="宋体" panose="02010600030101010101" pitchFamily="2" charset="-122"/>
              <a:cs typeface="+mn-cs"/>
            </a:endParaRPr>
          </a:p>
        </p:txBody>
      </p:sp>
      <p:sp>
        <p:nvSpPr>
          <p:cNvPr id="10243" name="Rectangle 6"/>
          <p:cNvSpPr>
            <a:spLocks noChangeArrowheads="1"/>
          </p:cNvSpPr>
          <p:nvPr/>
        </p:nvSpPr>
        <p:spPr bwMode="auto">
          <a:xfrm>
            <a:off x="1" y="2245189"/>
            <a:ext cx="12192000" cy="2196242"/>
          </a:xfrm>
          <a:prstGeom prst="rect">
            <a:avLst/>
          </a:prstGeom>
          <a:gradFill flip="none" rotWithShape="1">
            <a:gsLst>
              <a:gs pos="0">
                <a:srgbClr val="0C4994">
                  <a:shade val="30000"/>
                  <a:satMod val="115000"/>
                </a:srgbClr>
              </a:gs>
              <a:gs pos="50000">
                <a:srgbClr val="0C4994">
                  <a:shade val="67500"/>
                  <a:satMod val="115000"/>
                </a:srgbClr>
              </a:gs>
              <a:gs pos="100000">
                <a:srgbClr val="0C4994">
                  <a:shade val="100000"/>
                  <a:satMod val="115000"/>
                </a:srgbClr>
              </a:gs>
            </a:gsLst>
            <a:lin ang="0" scaled="1"/>
            <a:tileRect/>
          </a:gradFill>
          <a:ln>
            <a:noFill/>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034" rtl="0" eaLnBrk="1" fontAlgn="base" latinLnBrk="0" hangingPunct="1">
              <a:lnSpc>
                <a:spcPct val="100000"/>
              </a:lnSpc>
              <a:spcBef>
                <a:spcPct val="0"/>
              </a:spcBef>
              <a:spcAft>
                <a:spcPct val="0"/>
              </a:spcAft>
              <a:buClrTx/>
              <a:buSzTx/>
              <a:buFontTx/>
              <a:buNone/>
              <a:tabLst/>
              <a:defRPr/>
            </a:pPr>
            <a:endParaRPr kumimoji="0" lang="zh-CN" altLang="en-US" sz="1799" b="0" i="0" u="none" strike="noStrike" kern="1200" cap="none" spc="0" normalizeH="0" baseline="0" noProof="0">
              <a:ln>
                <a:noFill/>
              </a:ln>
              <a:solidFill>
                <a:srgbClr val="FD7004"/>
              </a:solidFill>
              <a:effectLst/>
              <a:uLnTx/>
              <a:uFillTx/>
              <a:latin typeface="Arial" panose="020B0604020202020204" pitchFamily="34" charset="0"/>
              <a:ea typeface="宋体" panose="02010600030101010101" pitchFamily="2" charset="-122"/>
              <a:cs typeface="+mn-cs"/>
            </a:endParaRPr>
          </a:p>
        </p:txBody>
      </p:sp>
      <p:sp>
        <p:nvSpPr>
          <p:cNvPr id="10244" name="Rectangle 7"/>
          <p:cNvSpPr>
            <a:spLocks noChangeArrowheads="1"/>
          </p:cNvSpPr>
          <p:nvPr/>
        </p:nvSpPr>
        <p:spPr bwMode="auto">
          <a:xfrm>
            <a:off x="980692" y="1754842"/>
            <a:ext cx="2513618" cy="2686588"/>
          </a:xfrm>
          <a:prstGeom prst="rect">
            <a:avLst/>
          </a:prstGeom>
          <a:solidFill>
            <a:schemeClr val="accent2"/>
          </a:solidFill>
          <a:ln>
            <a:noFill/>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034" rtl="0" eaLnBrk="1" fontAlgn="base" latinLnBrk="0" hangingPunct="1">
              <a:lnSpc>
                <a:spcPct val="100000"/>
              </a:lnSpc>
              <a:spcBef>
                <a:spcPct val="0"/>
              </a:spcBef>
              <a:spcAft>
                <a:spcPct val="0"/>
              </a:spcAft>
              <a:buClrTx/>
              <a:buSzTx/>
              <a:buFontTx/>
              <a:buNone/>
              <a:tabLst/>
              <a:defRPr/>
            </a:pPr>
            <a:endParaRPr kumimoji="0" lang="zh-CN" altLang="en-US" sz="1799" b="0" i="0" u="none" strike="noStrike" kern="1200" cap="none" spc="0" normalizeH="0" baseline="0" noProof="0">
              <a:ln>
                <a:noFill/>
              </a:ln>
              <a:solidFill>
                <a:srgbClr val="FD7004"/>
              </a:solidFill>
              <a:effectLst/>
              <a:uLnTx/>
              <a:uFillTx/>
              <a:latin typeface="Arial" panose="020B0604020202020204" pitchFamily="34" charset="0"/>
              <a:ea typeface="宋体" panose="02010600030101010101" pitchFamily="2" charset="-122"/>
              <a:cs typeface="+mn-cs"/>
            </a:endParaRPr>
          </a:p>
        </p:txBody>
      </p:sp>
      <p:sp>
        <p:nvSpPr>
          <p:cNvPr id="10246" name="TextBox 25"/>
          <p:cNvSpPr txBox="1">
            <a:spLocks noChangeArrowheads="1"/>
          </p:cNvSpPr>
          <p:nvPr/>
        </p:nvSpPr>
        <p:spPr bwMode="auto">
          <a:xfrm>
            <a:off x="3711713" y="2932258"/>
            <a:ext cx="5508060" cy="7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034" rtl="0" eaLnBrk="1" fontAlgn="base" latinLnBrk="0" hangingPunct="1">
              <a:lnSpc>
                <a:spcPct val="100000"/>
              </a:lnSpc>
              <a:spcBef>
                <a:spcPct val="0"/>
              </a:spcBef>
              <a:spcAft>
                <a:spcPct val="0"/>
              </a:spcAft>
              <a:buClrTx/>
              <a:buSzTx/>
              <a:buFontTx/>
              <a:buNone/>
              <a:tabLst/>
              <a:defRPr/>
            </a:pPr>
            <a:r>
              <a:rPr kumimoji="0" lang="zh-CN" altLang="en-US" sz="3998" b="1" i="0" u="none" strike="noStrike" kern="1200" cap="none" spc="0" normalizeH="0" baseline="0" noProof="0" dirty="0">
                <a:ln>
                  <a:noFill/>
                </a:ln>
                <a:solidFill>
                  <a:srgbClr val="FDCB34"/>
                </a:solidFill>
                <a:effectLst/>
                <a:uLnTx/>
                <a:uFillTx/>
                <a:latin typeface="微软雅黑" panose="020B0503020204020204" pitchFamily="34" charset="-122"/>
                <a:ea typeface="微软雅黑" panose="020B0503020204020204" pitchFamily="34" charset="-122"/>
                <a:cs typeface="+mn-cs"/>
              </a:rPr>
              <a:t>背景介绍</a:t>
            </a:r>
          </a:p>
        </p:txBody>
      </p:sp>
      <p:sp>
        <p:nvSpPr>
          <p:cNvPr id="10247" name="TextBox 26"/>
          <p:cNvSpPr txBox="1">
            <a:spLocks noChangeArrowheads="1"/>
          </p:cNvSpPr>
          <p:nvPr/>
        </p:nvSpPr>
        <p:spPr bwMode="auto">
          <a:xfrm>
            <a:off x="1198095" y="2245187"/>
            <a:ext cx="2081987" cy="19375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034" rtl="0" eaLnBrk="1" fontAlgn="base" latinLnBrk="0" hangingPunct="1">
              <a:lnSpc>
                <a:spcPct val="100000"/>
              </a:lnSpc>
              <a:spcBef>
                <a:spcPct val="0"/>
              </a:spcBef>
              <a:spcAft>
                <a:spcPct val="0"/>
              </a:spcAft>
              <a:buClrTx/>
              <a:buSzTx/>
              <a:buFontTx/>
              <a:buNone/>
              <a:tabLst/>
              <a:defRPr/>
            </a:pPr>
            <a:r>
              <a:rPr kumimoji="0" lang="en-US" altLang="zh-CN" sz="11995"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01</a:t>
            </a:r>
            <a:endParaRPr kumimoji="0" lang="zh-CN" altLang="en-US" sz="11995"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pic>
        <p:nvPicPr>
          <p:cNvPr id="11" name="图片 10" descr="横版组合——透明.png"/>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a:off x="8468075" y="127196"/>
            <a:ext cx="3429530" cy="72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99426952"/>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243"/>
                                        </p:tgtEl>
                                        <p:attrNameLst>
                                          <p:attrName>style.visibility</p:attrName>
                                        </p:attrNameLst>
                                      </p:cBhvr>
                                      <p:to>
                                        <p:strVal val="visible"/>
                                      </p:to>
                                    </p:set>
                                    <p:animEffect transition="in" filter="wipe(left)">
                                      <p:cBhvr>
                                        <p:cTn id="7" dur="500"/>
                                        <p:tgtEl>
                                          <p:spTgt spid="10243"/>
                                        </p:tgtEl>
                                      </p:cBhvr>
                                    </p:animEffect>
                                  </p:childTnLst>
                                </p:cTn>
                              </p:par>
                            </p:childTnLst>
                          </p:cTn>
                        </p:par>
                        <p:par>
                          <p:cTn id="8" fill="hold" nodeType="afterGroup">
                            <p:stCondLst>
                              <p:cond delay="500"/>
                            </p:stCondLst>
                            <p:childTnLst>
                              <p:par>
                                <p:cTn id="9" presetID="22" presetClass="entr" presetSubtype="4" fill="hold" nodeType="afterEffect">
                                  <p:stCondLst>
                                    <p:cond delay="0"/>
                                  </p:stCondLst>
                                  <p:childTnLst>
                                    <p:set>
                                      <p:cBhvr>
                                        <p:cTn id="10" dur="1" fill="hold">
                                          <p:stCondLst>
                                            <p:cond delay="0"/>
                                          </p:stCondLst>
                                        </p:cTn>
                                        <p:tgtEl>
                                          <p:spTgt spid="10242"/>
                                        </p:tgtEl>
                                        <p:attrNameLst>
                                          <p:attrName>style.visibility</p:attrName>
                                        </p:attrNameLst>
                                      </p:cBhvr>
                                      <p:to>
                                        <p:strVal val="visible"/>
                                      </p:to>
                                    </p:set>
                                    <p:animEffect transition="in" filter="wipe(down)">
                                      <p:cBhvr>
                                        <p:cTn id="11" dur="300"/>
                                        <p:tgtEl>
                                          <p:spTgt spid="10242"/>
                                        </p:tgtEl>
                                      </p:cBhvr>
                                    </p:animEffect>
                                  </p:childTnLst>
                                </p:cTn>
                              </p:par>
                            </p:childTnLst>
                          </p:cTn>
                        </p:par>
                        <p:par>
                          <p:cTn id="12" fill="hold" nodeType="afterGroup">
                            <p:stCondLst>
                              <p:cond delay="800"/>
                            </p:stCondLst>
                            <p:childTnLst>
                              <p:par>
                                <p:cTn id="13" presetID="22" presetClass="entr" presetSubtype="1" fill="hold" grpId="0" nodeType="afterEffect">
                                  <p:stCondLst>
                                    <p:cond delay="0"/>
                                  </p:stCondLst>
                                  <p:childTnLst>
                                    <p:set>
                                      <p:cBhvr>
                                        <p:cTn id="14" dur="1" fill="hold">
                                          <p:stCondLst>
                                            <p:cond delay="0"/>
                                          </p:stCondLst>
                                        </p:cTn>
                                        <p:tgtEl>
                                          <p:spTgt spid="10244"/>
                                        </p:tgtEl>
                                        <p:attrNameLst>
                                          <p:attrName>style.visibility</p:attrName>
                                        </p:attrNameLst>
                                      </p:cBhvr>
                                      <p:to>
                                        <p:strVal val="visible"/>
                                      </p:to>
                                    </p:set>
                                    <p:animEffect transition="in" filter="wipe(up)">
                                      <p:cBhvr>
                                        <p:cTn id="15" dur="500"/>
                                        <p:tgtEl>
                                          <p:spTgt spid="10244"/>
                                        </p:tgtEl>
                                      </p:cBhvr>
                                    </p:animEffect>
                                  </p:childTnLst>
                                </p:cTn>
                              </p:par>
                            </p:childTnLst>
                          </p:cTn>
                        </p:par>
                        <p:par>
                          <p:cTn id="16" fill="hold" nodeType="afterGroup">
                            <p:stCondLst>
                              <p:cond delay="1300"/>
                            </p:stCondLst>
                            <p:childTnLst>
                              <p:par>
                                <p:cTn id="17" presetID="1" presetClass="entr" presetSubtype="0" fill="hold" grpId="0" nodeType="afterEffect">
                                  <p:stCondLst>
                                    <p:cond delay="0"/>
                                  </p:stCondLst>
                                  <p:childTnLst>
                                    <p:set>
                                      <p:cBhvr>
                                        <p:cTn id="18" dur="1" fill="hold">
                                          <p:stCondLst>
                                            <p:cond delay="0"/>
                                          </p:stCondLst>
                                        </p:cTn>
                                        <p:tgtEl>
                                          <p:spTgt spid="10247"/>
                                        </p:tgtEl>
                                        <p:attrNameLst>
                                          <p:attrName>style.visibility</p:attrName>
                                        </p:attrNameLst>
                                      </p:cBhvr>
                                      <p:to>
                                        <p:strVal val="visible"/>
                                      </p:to>
                                    </p:set>
                                  </p:childTnLst>
                                </p:cTn>
                              </p:par>
                            </p:childTnLst>
                          </p:cTn>
                        </p:par>
                        <p:par>
                          <p:cTn id="19" fill="hold" nodeType="afterGroup">
                            <p:stCondLst>
                              <p:cond delay="1300"/>
                            </p:stCondLst>
                            <p:childTnLst>
                              <p:par>
                                <p:cTn id="20" presetID="1" presetClass="entr" presetSubtype="0" fill="hold" grpId="0" nodeType="afterEffect">
                                  <p:stCondLst>
                                    <p:cond delay="0"/>
                                  </p:stCondLst>
                                  <p:childTnLst>
                                    <p:set>
                                      <p:cBhvr>
                                        <p:cTn id="21" dur="1" fill="hold">
                                          <p:stCondLst>
                                            <p:cond delay="0"/>
                                          </p:stCondLst>
                                        </p:cTn>
                                        <p:tgtEl>
                                          <p:spTgt spid="102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3" grpId="0" animBg="1" autoUpdateAnimBg="0"/>
      <p:bldP spid="10244" grpId="0" animBg="1" autoUpdateAnimBg="0"/>
      <p:bldP spid="10246" grpId="0" autoUpdateAnimBg="0"/>
      <p:bldP spid="10247" grpId="0" autoUpdateAnimBg="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29BC37F4-FBB7-6943-016B-51EFE4CA9086}"/>
              </a:ext>
            </a:extLst>
          </p:cNvPr>
          <p:cNvPicPr>
            <a:picLocks noChangeAspect="1"/>
          </p:cNvPicPr>
          <p:nvPr/>
        </p:nvPicPr>
        <p:blipFill rotWithShape="1">
          <a:blip r:embed="rId3"/>
          <a:srcRect r="4991"/>
          <a:stretch/>
        </p:blipFill>
        <p:spPr>
          <a:xfrm>
            <a:off x="7350826" y="1996691"/>
            <a:ext cx="4783953" cy="3139457"/>
          </a:xfrm>
          <a:prstGeom prst="rect">
            <a:avLst/>
          </a:prstGeom>
        </p:spPr>
      </p:pic>
      <p:sp>
        <p:nvSpPr>
          <p:cNvPr id="2" name="标题 1"/>
          <p:cNvSpPr>
            <a:spLocks noGrp="1"/>
          </p:cNvSpPr>
          <p:nvPr>
            <p:ph type="title"/>
          </p:nvPr>
        </p:nvSpPr>
        <p:spPr>
          <a:xfrm>
            <a:off x="838200" y="0"/>
            <a:ext cx="10515600" cy="1021543"/>
          </a:xfrm>
        </p:spPr>
        <p:txBody>
          <a:bodyPr/>
          <a:lstStyle/>
          <a:p>
            <a:r>
              <a:rPr lang="zh-CN" altLang="en-US" dirty="0"/>
              <a:t>背景介绍</a:t>
            </a:r>
          </a:p>
        </p:txBody>
      </p:sp>
      <p:sp>
        <p:nvSpPr>
          <p:cNvPr id="4" name="文本框 3">
            <a:extLst>
              <a:ext uri="{FF2B5EF4-FFF2-40B4-BE49-F238E27FC236}">
                <a16:creationId xmlns:a16="http://schemas.microsoft.com/office/drawing/2014/main" id="{2531061B-5EE1-0986-025C-37F90C175BFF}"/>
              </a:ext>
            </a:extLst>
          </p:cNvPr>
          <p:cNvSpPr txBox="1"/>
          <p:nvPr/>
        </p:nvSpPr>
        <p:spPr>
          <a:xfrm>
            <a:off x="671945" y="1021543"/>
            <a:ext cx="11001499" cy="581057"/>
          </a:xfrm>
          <a:prstGeom prst="rect">
            <a:avLst/>
          </a:prstGeom>
          <a:noFill/>
        </p:spPr>
        <p:txBody>
          <a:bodyPr wrap="square" rtlCol="0">
            <a:spAutoFit/>
          </a:bodyPr>
          <a:lstStyle/>
          <a:p>
            <a:pPr marL="457200" indent="-457200">
              <a:lnSpc>
                <a:spcPct val="150000"/>
              </a:lnSpc>
              <a:buFont typeface="Wingdings" pitchFamily="2" charset="2"/>
              <a:buChar char="p"/>
            </a:pPr>
            <a:r>
              <a:rPr kumimoji="1" lang="zh-CN" altLang="en-US" sz="2400" b="1" dirty="0">
                <a:latin typeface="+mn-ea"/>
                <a:cs typeface="Times New Roman" panose="02020603050405020304" pitchFamily="18" charset="0"/>
              </a:rPr>
              <a:t>工业背景</a:t>
            </a:r>
            <a:endParaRPr kumimoji="1" lang="en-US" altLang="zh-CN" sz="2400" dirty="0">
              <a:latin typeface="+mn-ea"/>
              <a:cs typeface="Times New Roman" panose="02020603050405020304" pitchFamily="18" charset="0"/>
            </a:endParaRPr>
          </a:p>
        </p:txBody>
      </p:sp>
      <p:sp>
        <p:nvSpPr>
          <p:cNvPr id="5" name="文本框 4">
            <a:extLst>
              <a:ext uri="{FF2B5EF4-FFF2-40B4-BE49-F238E27FC236}">
                <a16:creationId xmlns:a16="http://schemas.microsoft.com/office/drawing/2014/main" id="{1C06D087-0792-BE92-13C1-4554E245B1E9}"/>
              </a:ext>
            </a:extLst>
          </p:cNvPr>
          <p:cNvSpPr txBox="1"/>
          <p:nvPr/>
        </p:nvSpPr>
        <p:spPr>
          <a:xfrm>
            <a:off x="671945" y="1681865"/>
            <a:ext cx="6678881" cy="1884555"/>
          </a:xfrm>
          <a:prstGeom prst="rect">
            <a:avLst/>
          </a:prstGeom>
          <a:noFill/>
        </p:spPr>
        <p:txBody>
          <a:bodyPr wrap="square" rtlCol="0">
            <a:spAutoFit/>
          </a:bodyPr>
          <a:lstStyle/>
          <a:p>
            <a:pPr marL="457200" indent="-457200">
              <a:lnSpc>
                <a:spcPct val="150000"/>
              </a:lnSpc>
              <a:buFont typeface="Wingdings" pitchFamily="2" charset="2"/>
              <a:buChar char="Ø"/>
            </a:pPr>
            <a:r>
              <a:rPr lang="en-US" altLang="zh-CN" sz="2000" dirty="0">
                <a:latin typeface="+mn-ea"/>
                <a:cs typeface="Times New Roman" panose="02020603050405020304" pitchFamily="18" charset="0"/>
              </a:rPr>
              <a:t>SDN</a:t>
            </a:r>
            <a:r>
              <a:rPr lang="zh-CN" altLang="en-US" sz="2000" dirty="0">
                <a:latin typeface="+mn-ea"/>
                <a:cs typeface="Times New Roman" panose="02020603050405020304" pitchFamily="18" charset="0"/>
              </a:rPr>
              <a:t>：网络运营部门使用</a:t>
            </a:r>
            <a:r>
              <a:rPr lang="en-US" altLang="zh-CN" sz="2000" dirty="0">
                <a:latin typeface="+mn-ea"/>
                <a:cs typeface="Times New Roman" panose="02020603050405020304" pitchFamily="18" charset="0"/>
              </a:rPr>
              <a:t>SDN</a:t>
            </a:r>
            <a:r>
              <a:rPr lang="zh-CN" altLang="en-US" sz="2000" dirty="0">
                <a:latin typeface="+mn-ea"/>
                <a:cs typeface="Times New Roman" panose="02020603050405020304" pitchFamily="18" charset="0"/>
              </a:rPr>
              <a:t>控制方法，为所有网络设备提供集中控制平面；</a:t>
            </a:r>
            <a:endParaRPr lang="en-US" altLang="zh-CN" sz="2000" dirty="0">
              <a:latin typeface="+mn-ea"/>
              <a:cs typeface="Times New Roman" panose="02020603050405020304" pitchFamily="18" charset="0"/>
            </a:endParaRPr>
          </a:p>
          <a:p>
            <a:pPr marL="457200" indent="-457200">
              <a:lnSpc>
                <a:spcPct val="150000"/>
              </a:lnSpc>
              <a:buFont typeface="Wingdings" pitchFamily="2" charset="2"/>
              <a:buChar char="Ø"/>
            </a:pPr>
            <a:r>
              <a:rPr lang="en-US" altLang="zh-CN" sz="2000" dirty="0">
                <a:latin typeface="+mn-ea"/>
                <a:cs typeface="Times New Roman" panose="02020603050405020304" pitchFamily="18" charset="0"/>
              </a:rPr>
              <a:t>UDM</a:t>
            </a:r>
            <a:r>
              <a:rPr lang="zh-CN" altLang="en-US" sz="2000" dirty="0">
                <a:latin typeface="+mn-ea"/>
                <a:cs typeface="Times New Roman" panose="02020603050405020304" pitchFamily="18" charset="0"/>
              </a:rPr>
              <a:t>：统一设备模型，</a:t>
            </a:r>
            <a:r>
              <a:rPr lang="en-US" altLang="zh-CN" sz="2000" dirty="0">
                <a:latin typeface="+mn-ea"/>
                <a:cs typeface="Times New Roman" panose="02020603050405020304" pitchFamily="18" charset="0"/>
              </a:rPr>
              <a:t>SDN</a:t>
            </a:r>
            <a:r>
              <a:rPr lang="zh-CN" altLang="en-US" sz="2000" dirty="0">
                <a:latin typeface="+mn-ea"/>
                <a:cs typeface="Times New Roman" panose="02020603050405020304" pitchFamily="18" charset="0"/>
              </a:rPr>
              <a:t>核心，将厂商设备模型标准化，以便于在中心控制器集中配置不同的网络模型；</a:t>
            </a:r>
            <a:endParaRPr lang="en-US" altLang="zh-CN" sz="2000" dirty="0">
              <a:latin typeface="+mn-ea"/>
              <a:cs typeface="Times New Roman" panose="02020603050405020304" pitchFamily="18" charset="0"/>
            </a:endParaRPr>
          </a:p>
        </p:txBody>
      </p:sp>
      <p:sp>
        <p:nvSpPr>
          <p:cNvPr id="8" name="文本框 7">
            <a:extLst>
              <a:ext uri="{FF2B5EF4-FFF2-40B4-BE49-F238E27FC236}">
                <a16:creationId xmlns:a16="http://schemas.microsoft.com/office/drawing/2014/main" id="{0267B289-68AB-C07C-6F34-F413800D187E}"/>
              </a:ext>
            </a:extLst>
          </p:cNvPr>
          <p:cNvSpPr txBox="1"/>
          <p:nvPr/>
        </p:nvSpPr>
        <p:spPr>
          <a:xfrm>
            <a:off x="695695" y="3729436"/>
            <a:ext cx="7082643" cy="581057"/>
          </a:xfrm>
          <a:prstGeom prst="rect">
            <a:avLst/>
          </a:prstGeom>
          <a:noFill/>
        </p:spPr>
        <p:txBody>
          <a:bodyPr wrap="square" rtlCol="0">
            <a:spAutoFit/>
          </a:bodyPr>
          <a:lstStyle/>
          <a:p>
            <a:pPr marL="457200" indent="-457200">
              <a:lnSpc>
                <a:spcPct val="150000"/>
              </a:lnSpc>
              <a:buFont typeface="Wingdings" pitchFamily="2" charset="2"/>
              <a:buChar char="p"/>
            </a:pPr>
            <a:r>
              <a:rPr kumimoji="1" lang="zh-CN" altLang="en-US" sz="2400" b="1" dirty="0">
                <a:latin typeface="+mn-ea"/>
                <a:cs typeface="Times New Roman" panose="02020603050405020304" pitchFamily="18" charset="0"/>
              </a:rPr>
              <a:t>核心问题</a:t>
            </a:r>
            <a:endParaRPr kumimoji="1" lang="en-US" altLang="zh-CN" sz="2400" dirty="0">
              <a:latin typeface="+mn-ea"/>
              <a:cs typeface="Times New Roman" panose="02020603050405020304" pitchFamily="18" charset="0"/>
            </a:endParaRPr>
          </a:p>
        </p:txBody>
      </p:sp>
      <p:sp>
        <p:nvSpPr>
          <p:cNvPr id="9" name="文本框 8">
            <a:extLst>
              <a:ext uri="{FF2B5EF4-FFF2-40B4-BE49-F238E27FC236}">
                <a16:creationId xmlns:a16="http://schemas.microsoft.com/office/drawing/2014/main" id="{7C974201-5D81-3C9E-1C66-4E018AC94049}"/>
              </a:ext>
            </a:extLst>
          </p:cNvPr>
          <p:cNvSpPr txBox="1"/>
          <p:nvPr/>
        </p:nvSpPr>
        <p:spPr>
          <a:xfrm>
            <a:off x="695695" y="4310493"/>
            <a:ext cx="7605158" cy="1889813"/>
          </a:xfrm>
          <a:prstGeom prst="rect">
            <a:avLst/>
          </a:prstGeom>
          <a:noFill/>
        </p:spPr>
        <p:txBody>
          <a:bodyPr wrap="square" rtlCol="0">
            <a:spAutoFit/>
          </a:bodyPr>
          <a:lstStyle/>
          <a:p>
            <a:pPr marL="457200" indent="-457200">
              <a:lnSpc>
                <a:spcPct val="150000"/>
              </a:lnSpc>
              <a:buFont typeface="Wingdings" pitchFamily="2" charset="2"/>
              <a:buChar char="Ø"/>
            </a:pPr>
            <a:r>
              <a:rPr lang="en-US" altLang="zh-CN" sz="2000" dirty="0">
                <a:latin typeface="+mn-ea"/>
                <a:cs typeface="Times New Roman" panose="02020603050405020304" pitchFamily="18" charset="0"/>
              </a:rPr>
              <a:t>UDM</a:t>
            </a:r>
            <a:r>
              <a:rPr lang="zh-CN" altLang="en-US" sz="2000" dirty="0">
                <a:latin typeface="+mn-ea"/>
                <a:cs typeface="Times New Roman" panose="02020603050405020304" pitchFamily="18" charset="0"/>
              </a:rPr>
              <a:t> </a:t>
            </a:r>
            <a:r>
              <a:rPr lang="zh-CN" altLang="zh-CN" sz="2000" dirty="0">
                <a:latin typeface="+mn-ea"/>
                <a:cs typeface="Times New Roman" panose="02020603050405020304" pitchFamily="18" charset="0"/>
              </a:rPr>
              <a:t>为管理现有设备提供便捷，但每个运营商</a:t>
            </a:r>
            <a:r>
              <a:rPr lang="en-US" altLang="zh-CN" sz="2000" dirty="0">
                <a:latin typeface="+mn-ea"/>
                <a:cs typeface="Times New Roman" panose="02020603050405020304" pitchFamily="18" charset="0"/>
              </a:rPr>
              <a:t>SDN</a:t>
            </a:r>
            <a:r>
              <a:rPr lang="zh-CN" altLang="zh-CN" sz="2000" dirty="0">
                <a:latin typeface="+mn-ea"/>
                <a:cs typeface="Times New Roman" panose="02020603050405020304" pitchFamily="18" charset="0"/>
              </a:rPr>
              <a:t>网络的</a:t>
            </a:r>
            <a:r>
              <a:rPr lang="en-US" altLang="zh-CN" sz="2000" dirty="0">
                <a:latin typeface="+mn-ea"/>
                <a:cs typeface="Times New Roman" panose="02020603050405020304" pitchFamily="18" charset="0"/>
              </a:rPr>
              <a:t>UDM</a:t>
            </a:r>
            <a:r>
              <a:rPr lang="zh-CN" altLang="zh-CN" sz="2000" dirty="0">
                <a:latin typeface="+mn-ea"/>
                <a:cs typeface="Times New Roman" panose="02020603050405020304" pitchFamily="18" charset="0"/>
              </a:rPr>
              <a:t>可能不同</a:t>
            </a:r>
            <a:r>
              <a:rPr lang="zh-CN" altLang="en-US" sz="2000" dirty="0">
                <a:latin typeface="+mn-ea"/>
                <a:cs typeface="Times New Roman" panose="02020603050405020304" pitchFamily="18" charset="0"/>
              </a:rPr>
              <a:t>，</a:t>
            </a:r>
            <a:r>
              <a:rPr lang="zh-CN" altLang="zh-CN" sz="2000" dirty="0">
                <a:latin typeface="+mn-ea"/>
                <a:cs typeface="Times New Roman" panose="02020603050405020304" pitchFamily="18" charset="0"/>
              </a:rPr>
              <a:t>缺少用于配置和操作的标准化接口</a:t>
            </a:r>
            <a:r>
              <a:rPr lang="zh-CN" altLang="en-US" sz="2000" dirty="0">
                <a:latin typeface="+mn-ea"/>
                <a:cs typeface="Times New Roman" panose="02020603050405020304" pitchFamily="18" charset="0"/>
              </a:rPr>
              <a:t>；</a:t>
            </a:r>
            <a:endParaRPr lang="en-US" altLang="zh-CN" sz="2000" dirty="0">
              <a:latin typeface="+mn-ea"/>
              <a:cs typeface="Times New Roman" panose="02020603050405020304" pitchFamily="18" charset="0"/>
            </a:endParaRPr>
          </a:p>
          <a:p>
            <a:pPr marL="457200" indent="-457200">
              <a:lnSpc>
                <a:spcPct val="150000"/>
              </a:lnSpc>
              <a:buFont typeface="Wingdings" pitchFamily="2" charset="2"/>
              <a:buChar char="Ø"/>
            </a:pPr>
            <a:r>
              <a:rPr lang="zh-CN" altLang="en-US" sz="2000" b="0" i="0" dirty="0">
                <a:solidFill>
                  <a:srgbClr val="121212"/>
                </a:solidFill>
                <a:effectLst/>
                <a:latin typeface="-apple-system"/>
              </a:rPr>
              <a:t>当前网络配置管理实践依赖运维工程师的人力付出，翻阅配置手册、理解配置模型、编写映射规则，耗时耗力且容易出错；</a:t>
            </a:r>
            <a:endParaRPr lang="en-US" altLang="zh-CN" sz="2000" b="0" i="0" dirty="0">
              <a:solidFill>
                <a:srgbClr val="121212"/>
              </a:solidFill>
              <a:effectLst/>
              <a:latin typeface="-apple-system"/>
            </a:endParaRPr>
          </a:p>
        </p:txBody>
      </p:sp>
    </p:spTree>
    <p:extLst>
      <p:ext uri="{BB962C8B-B14F-4D97-AF65-F5344CB8AC3E}">
        <p14:creationId xmlns:p14="http://schemas.microsoft.com/office/powerpoint/2010/main" val="33547143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0"/>
            <a:ext cx="10515600" cy="1021543"/>
          </a:xfrm>
        </p:spPr>
        <p:txBody>
          <a:bodyPr/>
          <a:lstStyle/>
          <a:p>
            <a:r>
              <a:rPr lang="zh-CN" altLang="en-US" dirty="0"/>
              <a:t>背景介绍</a:t>
            </a:r>
          </a:p>
        </p:txBody>
      </p:sp>
      <p:sp>
        <p:nvSpPr>
          <p:cNvPr id="4" name="文本框 3">
            <a:extLst>
              <a:ext uri="{FF2B5EF4-FFF2-40B4-BE49-F238E27FC236}">
                <a16:creationId xmlns:a16="http://schemas.microsoft.com/office/drawing/2014/main" id="{4F418761-E448-F115-8403-38381843D4DC}"/>
              </a:ext>
            </a:extLst>
          </p:cNvPr>
          <p:cNvSpPr txBox="1"/>
          <p:nvPr/>
        </p:nvSpPr>
        <p:spPr>
          <a:xfrm>
            <a:off x="838200" y="1021543"/>
            <a:ext cx="7082643" cy="581057"/>
          </a:xfrm>
          <a:prstGeom prst="rect">
            <a:avLst/>
          </a:prstGeom>
          <a:noFill/>
        </p:spPr>
        <p:txBody>
          <a:bodyPr wrap="square" rtlCol="0">
            <a:spAutoFit/>
          </a:bodyPr>
          <a:lstStyle/>
          <a:p>
            <a:pPr marL="457200" indent="-457200">
              <a:lnSpc>
                <a:spcPct val="150000"/>
              </a:lnSpc>
              <a:buFont typeface="Wingdings" pitchFamily="2" charset="2"/>
              <a:buChar char="p"/>
            </a:pPr>
            <a:r>
              <a:rPr kumimoji="1" lang="zh-CN" altLang="en-US" sz="2400" b="1" dirty="0">
                <a:latin typeface="+mn-ea"/>
                <a:cs typeface="Times New Roman" panose="02020603050405020304" pitchFamily="18" charset="0"/>
              </a:rPr>
              <a:t>三大挑战</a:t>
            </a:r>
            <a:endParaRPr kumimoji="1" lang="en-US" altLang="zh-CN" sz="2400" dirty="0">
              <a:latin typeface="+mn-ea"/>
              <a:cs typeface="Times New Roman" panose="02020603050405020304" pitchFamily="18" charset="0"/>
            </a:endParaRPr>
          </a:p>
        </p:txBody>
      </p:sp>
      <p:sp>
        <p:nvSpPr>
          <p:cNvPr id="5" name="文本框 4">
            <a:extLst>
              <a:ext uri="{FF2B5EF4-FFF2-40B4-BE49-F238E27FC236}">
                <a16:creationId xmlns:a16="http://schemas.microsoft.com/office/drawing/2014/main" id="{AF4C3533-656E-349E-D684-B53150EE7B60}"/>
              </a:ext>
            </a:extLst>
          </p:cNvPr>
          <p:cNvSpPr txBox="1"/>
          <p:nvPr/>
        </p:nvSpPr>
        <p:spPr>
          <a:xfrm>
            <a:off x="838199" y="1679236"/>
            <a:ext cx="10407733" cy="874407"/>
          </a:xfrm>
          <a:prstGeom prst="rect">
            <a:avLst/>
          </a:prstGeom>
          <a:noFill/>
        </p:spPr>
        <p:txBody>
          <a:bodyPr wrap="square" rtlCol="0">
            <a:spAutoFit/>
          </a:bodyPr>
          <a:lstStyle/>
          <a:p>
            <a:pPr marL="285750" marR="30480" lvl="0" indent="-285750" algn="just">
              <a:lnSpc>
                <a:spcPct val="150000"/>
              </a:lnSpc>
              <a:spcBef>
                <a:spcPts val="25"/>
              </a:spcBef>
              <a:spcAft>
                <a:spcPts val="0"/>
              </a:spcAft>
              <a:buFont typeface="Wingdings" pitchFamily="2" charset="2"/>
              <a:buChar char="Ø"/>
            </a:pPr>
            <a:r>
              <a:rPr lang="zh-CN" altLang="zh-CN" sz="1800" b="1" dirty="0">
                <a:effectLst/>
                <a:latin typeface="+mn-ea"/>
              </a:rPr>
              <a:t>用户手册格式的异构性</a:t>
            </a:r>
            <a:r>
              <a:rPr lang="zh-CN" altLang="zh-CN" sz="1800" dirty="0">
                <a:effectLst/>
                <a:latin typeface="+mn-ea"/>
              </a:rPr>
              <a:t>：</a:t>
            </a:r>
            <a:r>
              <a:rPr lang="zh-CN" altLang="en-US" sz="1800" dirty="0">
                <a:effectLst/>
                <a:latin typeface="+mn-ea"/>
              </a:rPr>
              <a:t>作为</a:t>
            </a:r>
            <a:r>
              <a:rPr lang="zh-CN" altLang="zh-CN" sz="1800" dirty="0">
                <a:effectLst/>
                <a:latin typeface="+mn-ea"/>
              </a:rPr>
              <a:t>获取配置模型最值得信赖的来源</a:t>
            </a:r>
            <a:r>
              <a:rPr lang="zh-CN" altLang="en-US" sz="1800" dirty="0">
                <a:effectLst/>
                <a:latin typeface="+mn-ea"/>
              </a:rPr>
              <a:t>却缺少相应标准</a:t>
            </a:r>
            <a:r>
              <a:rPr lang="zh-CN" altLang="zh-CN" sz="1800" dirty="0">
                <a:effectLst/>
                <a:latin typeface="+mn-ea"/>
              </a:rPr>
              <a:t>，不同的供应商之间手册结构和语法可能存在巨大差异，这使得语料库解析变得十分困难。</a:t>
            </a:r>
          </a:p>
        </p:txBody>
      </p:sp>
      <p:sp>
        <p:nvSpPr>
          <p:cNvPr id="6" name="文本框 5">
            <a:extLst>
              <a:ext uri="{FF2B5EF4-FFF2-40B4-BE49-F238E27FC236}">
                <a16:creationId xmlns:a16="http://schemas.microsoft.com/office/drawing/2014/main" id="{824A754D-5DB4-B945-2428-8536C1A4F7A0}"/>
              </a:ext>
            </a:extLst>
          </p:cNvPr>
          <p:cNvSpPr txBox="1"/>
          <p:nvPr/>
        </p:nvSpPr>
        <p:spPr>
          <a:xfrm>
            <a:off x="838199" y="2553643"/>
            <a:ext cx="10407733" cy="874407"/>
          </a:xfrm>
          <a:prstGeom prst="rect">
            <a:avLst/>
          </a:prstGeom>
          <a:noFill/>
        </p:spPr>
        <p:txBody>
          <a:bodyPr wrap="square" rtlCol="0">
            <a:spAutoFit/>
          </a:bodyPr>
          <a:lstStyle/>
          <a:p>
            <a:pPr marL="285750" marR="30480" lvl="0" indent="-285750" algn="just">
              <a:lnSpc>
                <a:spcPct val="150000"/>
              </a:lnSpc>
              <a:spcBef>
                <a:spcPts val="25"/>
              </a:spcBef>
              <a:spcAft>
                <a:spcPts val="0"/>
              </a:spcAft>
              <a:buFont typeface="Wingdings" pitchFamily="2" charset="2"/>
              <a:buChar char="Ø"/>
            </a:pPr>
            <a:r>
              <a:rPr lang="zh-CN" altLang="zh-CN" sz="1800" b="1" dirty="0">
                <a:effectLst/>
                <a:latin typeface="+mn-ea"/>
                <a:cs typeface="Times New Roman" panose="02020603050405020304" pitchFamily="18" charset="0"/>
              </a:rPr>
              <a:t>手册中的错误与歧义</a:t>
            </a:r>
            <a:r>
              <a:rPr lang="zh-CN" altLang="zh-CN" sz="1800" dirty="0">
                <a:effectLst/>
                <a:latin typeface="+mn-ea"/>
                <a:cs typeface="Times New Roman" panose="02020603050405020304" pitchFamily="18" charset="0"/>
              </a:rPr>
              <a:t>：手册中不可避免的存在一些错误和歧义，盲目使用手册内容进行解析会影响</a:t>
            </a:r>
            <a:r>
              <a:rPr lang="en-US" altLang="zh-CN" sz="1800" dirty="0">
                <a:effectLst/>
                <a:latin typeface="+mn-ea"/>
                <a:cs typeface="Times New Roman" panose="02020603050405020304" pitchFamily="18" charset="0"/>
              </a:rPr>
              <a:t>SNA</a:t>
            </a:r>
            <a:r>
              <a:rPr lang="zh-CN" altLang="zh-CN" sz="1800" dirty="0">
                <a:effectLst/>
                <a:latin typeface="+mn-ea"/>
                <a:cs typeface="Times New Roman" panose="02020603050405020304" pitchFamily="18" charset="0"/>
              </a:rPr>
              <a:t>的效率与正确性，甚至导致生产问题。而该部分往往需要专家进行判断和纠错</a:t>
            </a:r>
            <a:r>
              <a:rPr lang="zh-CN" altLang="en-US" sz="1800" dirty="0">
                <a:effectLst/>
                <a:latin typeface="+mn-ea"/>
                <a:cs typeface="Times New Roman" panose="02020603050405020304" pitchFamily="18" charset="0"/>
              </a:rPr>
              <a:t>。</a:t>
            </a:r>
            <a:r>
              <a:rPr lang="zh-CN" altLang="zh-CN" dirty="0">
                <a:effectLst/>
                <a:latin typeface="+mn-ea"/>
              </a:rPr>
              <a:t> </a:t>
            </a:r>
            <a:endParaRPr lang="zh-CN" altLang="zh-CN" sz="1800" dirty="0">
              <a:effectLst/>
              <a:latin typeface="+mn-ea"/>
            </a:endParaRPr>
          </a:p>
        </p:txBody>
      </p:sp>
      <p:sp>
        <p:nvSpPr>
          <p:cNvPr id="8" name="文本框 7">
            <a:extLst>
              <a:ext uri="{FF2B5EF4-FFF2-40B4-BE49-F238E27FC236}">
                <a16:creationId xmlns:a16="http://schemas.microsoft.com/office/drawing/2014/main" id="{E8B9B6D5-F4F1-C0E7-A1EF-8BA8951A3C81}"/>
              </a:ext>
            </a:extLst>
          </p:cNvPr>
          <p:cNvSpPr txBox="1"/>
          <p:nvPr/>
        </p:nvSpPr>
        <p:spPr>
          <a:xfrm>
            <a:off x="838199" y="3428050"/>
            <a:ext cx="10299864" cy="1286186"/>
          </a:xfrm>
          <a:prstGeom prst="rect">
            <a:avLst/>
          </a:prstGeom>
          <a:noFill/>
        </p:spPr>
        <p:txBody>
          <a:bodyPr wrap="square">
            <a:spAutoFit/>
          </a:bodyPr>
          <a:lstStyle/>
          <a:p>
            <a:pPr marL="285750" marR="30480" lvl="0" indent="-285750" algn="just">
              <a:lnSpc>
                <a:spcPct val="150000"/>
              </a:lnSpc>
              <a:spcBef>
                <a:spcPts val="25"/>
              </a:spcBef>
              <a:spcAft>
                <a:spcPts val="0"/>
              </a:spcAft>
              <a:buFont typeface="Wingdings" pitchFamily="2" charset="2"/>
              <a:buChar char="Ø"/>
            </a:pPr>
            <a:r>
              <a:rPr lang="zh-CN" altLang="zh-CN" b="1" dirty="0">
                <a:latin typeface="+mn-ea"/>
                <a:cs typeface="Times New Roman" panose="02020603050405020304" pitchFamily="18" charset="0"/>
              </a:rPr>
              <a:t>配置模型之间的异构性</a:t>
            </a:r>
            <a:r>
              <a:rPr lang="zh-CN" altLang="zh-CN" dirty="0">
                <a:latin typeface="+mn-ea"/>
                <a:cs typeface="Times New Roman" panose="02020603050405020304" pitchFamily="18" charset="0"/>
              </a:rPr>
              <a:t>：为了与竞争队友进行区分并保护设计专利，不同厂商的模型配置语言会有明显的不同。即便是一些很小的任务，模型配置也会存在巨大差异。将这些不同的配置模型与</a:t>
            </a:r>
            <a:r>
              <a:rPr lang="en-US" altLang="zh-CN" dirty="0">
                <a:latin typeface="+mn-ea"/>
                <a:cs typeface="Times New Roman" panose="02020603050405020304" pitchFamily="18" charset="0"/>
              </a:rPr>
              <a:t>UDM</a:t>
            </a:r>
            <a:r>
              <a:rPr lang="zh-CN" altLang="zh-CN" dirty="0">
                <a:latin typeface="+mn-ea"/>
                <a:cs typeface="Times New Roman" panose="02020603050405020304" pitchFamily="18" charset="0"/>
              </a:rPr>
              <a:t>相匹配是一项挑战。</a:t>
            </a:r>
          </a:p>
        </p:txBody>
      </p:sp>
      <p:pic>
        <p:nvPicPr>
          <p:cNvPr id="10" name="图片 9">
            <a:extLst>
              <a:ext uri="{FF2B5EF4-FFF2-40B4-BE49-F238E27FC236}">
                <a16:creationId xmlns:a16="http://schemas.microsoft.com/office/drawing/2014/main" id="{1F4D64AE-2860-CC03-EA2A-A14C8A8E288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1177" y="4809237"/>
            <a:ext cx="9829645" cy="1138468"/>
          </a:xfrm>
          <a:prstGeom prst="rect">
            <a:avLst/>
          </a:prstGeom>
        </p:spPr>
      </p:pic>
    </p:spTree>
    <p:extLst>
      <p:ext uri="{BB962C8B-B14F-4D97-AF65-F5344CB8AC3E}">
        <p14:creationId xmlns:p14="http://schemas.microsoft.com/office/powerpoint/2010/main" val="37666298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3" cstate="screen">
            <a:alphaModFix amt="50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0242" name="Freeform 5"/>
          <p:cNvSpPr>
            <a:spLocks/>
          </p:cNvSpPr>
          <p:nvPr/>
        </p:nvSpPr>
        <p:spPr bwMode="auto">
          <a:xfrm>
            <a:off x="771225" y="1754842"/>
            <a:ext cx="2935728" cy="487172"/>
          </a:xfrm>
          <a:custGeom>
            <a:avLst/>
            <a:gdLst>
              <a:gd name="T0" fmla="*/ 275 w 3851"/>
              <a:gd name="T1" fmla="*/ 0 h 633"/>
              <a:gd name="T2" fmla="*/ 3575 w 3851"/>
              <a:gd name="T3" fmla="*/ 0 h 633"/>
              <a:gd name="T4" fmla="*/ 3851 w 3851"/>
              <a:gd name="T5" fmla="*/ 633 h 633"/>
              <a:gd name="T6" fmla="*/ 0 w 3851"/>
              <a:gd name="T7" fmla="*/ 633 h 633"/>
              <a:gd name="T8" fmla="*/ 275 w 3851"/>
              <a:gd name="T9" fmla="*/ 0 h 633"/>
            </a:gdLst>
            <a:ahLst/>
            <a:cxnLst>
              <a:cxn ang="0">
                <a:pos x="T0" y="T1"/>
              </a:cxn>
              <a:cxn ang="0">
                <a:pos x="T2" y="T3"/>
              </a:cxn>
              <a:cxn ang="0">
                <a:pos x="T4" y="T5"/>
              </a:cxn>
              <a:cxn ang="0">
                <a:pos x="T6" y="T7"/>
              </a:cxn>
              <a:cxn ang="0">
                <a:pos x="T8" y="T9"/>
              </a:cxn>
            </a:cxnLst>
            <a:rect l="0" t="0" r="r" b="b"/>
            <a:pathLst>
              <a:path w="3851" h="633">
                <a:moveTo>
                  <a:pt x="275" y="0"/>
                </a:moveTo>
                <a:lnTo>
                  <a:pt x="3575" y="0"/>
                </a:lnTo>
                <a:lnTo>
                  <a:pt x="3851" y="633"/>
                </a:lnTo>
                <a:lnTo>
                  <a:pt x="0" y="633"/>
                </a:lnTo>
                <a:lnTo>
                  <a:pt x="275" y="0"/>
                </a:lnTo>
                <a:close/>
              </a:path>
            </a:pathLst>
          </a:custGeom>
          <a:solidFill>
            <a:schemeClr val="tx1">
              <a:lumMod val="75000"/>
              <a:lumOff val="25000"/>
            </a:schemeClr>
          </a:solidFill>
          <a:ln>
            <a:noFill/>
          </a:ln>
        </p:spPr>
        <p:txBody>
          <a:bodyPr/>
          <a:lstStyle/>
          <a:p>
            <a:pPr marL="0" marR="0" lvl="0" indent="0" algn="l" defTabSz="914034" rtl="0" eaLnBrk="1" fontAlgn="base" latinLnBrk="0" hangingPunct="1">
              <a:lnSpc>
                <a:spcPct val="100000"/>
              </a:lnSpc>
              <a:spcBef>
                <a:spcPct val="0"/>
              </a:spcBef>
              <a:spcAft>
                <a:spcPct val="0"/>
              </a:spcAft>
              <a:buClrTx/>
              <a:buSzTx/>
              <a:buFontTx/>
              <a:buNone/>
              <a:tabLst/>
              <a:defRPr/>
            </a:pPr>
            <a:endParaRPr kumimoji="0" lang="zh-CN" altLang="en-US" sz="1799" b="0" i="0" u="none" strike="noStrike" kern="1200" cap="none" spc="0" normalizeH="0" baseline="0" noProof="0">
              <a:ln>
                <a:noFill/>
              </a:ln>
              <a:solidFill>
                <a:srgbClr val="FD7004"/>
              </a:solidFill>
              <a:effectLst/>
              <a:uLnTx/>
              <a:uFillTx/>
              <a:latin typeface="Arial" panose="020B0604020202020204" pitchFamily="34" charset="0"/>
              <a:ea typeface="宋体" panose="02010600030101010101" pitchFamily="2" charset="-122"/>
              <a:cs typeface="+mn-cs"/>
            </a:endParaRPr>
          </a:p>
        </p:txBody>
      </p:sp>
      <p:sp>
        <p:nvSpPr>
          <p:cNvPr id="10243" name="Rectangle 6"/>
          <p:cNvSpPr>
            <a:spLocks noChangeArrowheads="1"/>
          </p:cNvSpPr>
          <p:nvPr/>
        </p:nvSpPr>
        <p:spPr bwMode="auto">
          <a:xfrm>
            <a:off x="1" y="2245189"/>
            <a:ext cx="12192000" cy="2196242"/>
          </a:xfrm>
          <a:prstGeom prst="rect">
            <a:avLst/>
          </a:prstGeom>
          <a:gradFill flip="none" rotWithShape="1">
            <a:gsLst>
              <a:gs pos="0">
                <a:srgbClr val="0C4994">
                  <a:shade val="30000"/>
                  <a:satMod val="115000"/>
                </a:srgbClr>
              </a:gs>
              <a:gs pos="50000">
                <a:srgbClr val="0C4994">
                  <a:shade val="67500"/>
                  <a:satMod val="115000"/>
                </a:srgbClr>
              </a:gs>
              <a:gs pos="100000">
                <a:srgbClr val="0C4994">
                  <a:shade val="100000"/>
                  <a:satMod val="115000"/>
                </a:srgbClr>
              </a:gs>
            </a:gsLst>
            <a:lin ang="0" scaled="1"/>
            <a:tileRect/>
          </a:gradFill>
          <a:ln>
            <a:noFill/>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034" rtl="0" eaLnBrk="1" fontAlgn="base" latinLnBrk="0" hangingPunct="1">
              <a:lnSpc>
                <a:spcPct val="100000"/>
              </a:lnSpc>
              <a:spcBef>
                <a:spcPct val="0"/>
              </a:spcBef>
              <a:spcAft>
                <a:spcPct val="0"/>
              </a:spcAft>
              <a:buClrTx/>
              <a:buSzTx/>
              <a:buFontTx/>
              <a:buNone/>
              <a:tabLst/>
              <a:defRPr/>
            </a:pPr>
            <a:endParaRPr kumimoji="0" lang="zh-CN" altLang="en-US" sz="1799" b="0" i="0" u="none" strike="noStrike" kern="1200" cap="none" spc="0" normalizeH="0" baseline="0" noProof="0">
              <a:ln>
                <a:noFill/>
              </a:ln>
              <a:solidFill>
                <a:srgbClr val="FD7004"/>
              </a:solidFill>
              <a:effectLst/>
              <a:uLnTx/>
              <a:uFillTx/>
              <a:latin typeface="Arial" panose="020B0604020202020204" pitchFamily="34" charset="0"/>
              <a:ea typeface="宋体" panose="02010600030101010101" pitchFamily="2" charset="-122"/>
              <a:cs typeface="+mn-cs"/>
            </a:endParaRPr>
          </a:p>
        </p:txBody>
      </p:sp>
      <p:sp>
        <p:nvSpPr>
          <p:cNvPr id="10244" name="Rectangle 7"/>
          <p:cNvSpPr>
            <a:spLocks noChangeArrowheads="1"/>
          </p:cNvSpPr>
          <p:nvPr/>
        </p:nvSpPr>
        <p:spPr bwMode="auto">
          <a:xfrm>
            <a:off x="980692" y="1754842"/>
            <a:ext cx="2513618" cy="2686588"/>
          </a:xfrm>
          <a:prstGeom prst="rect">
            <a:avLst/>
          </a:prstGeom>
          <a:solidFill>
            <a:schemeClr val="accent2"/>
          </a:solidFill>
          <a:ln>
            <a:noFill/>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034" rtl="0" eaLnBrk="1" fontAlgn="base" latinLnBrk="0" hangingPunct="1">
              <a:lnSpc>
                <a:spcPct val="100000"/>
              </a:lnSpc>
              <a:spcBef>
                <a:spcPct val="0"/>
              </a:spcBef>
              <a:spcAft>
                <a:spcPct val="0"/>
              </a:spcAft>
              <a:buClrTx/>
              <a:buSzTx/>
              <a:buFontTx/>
              <a:buNone/>
              <a:tabLst/>
              <a:defRPr/>
            </a:pPr>
            <a:endParaRPr kumimoji="0" lang="zh-CN" altLang="en-US" sz="1799" b="0" i="0" u="none" strike="noStrike" kern="1200" cap="none" spc="0" normalizeH="0" baseline="0" noProof="0">
              <a:ln>
                <a:noFill/>
              </a:ln>
              <a:solidFill>
                <a:srgbClr val="FD7004"/>
              </a:solidFill>
              <a:effectLst/>
              <a:uLnTx/>
              <a:uFillTx/>
              <a:latin typeface="Arial" panose="020B0604020202020204" pitchFamily="34" charset="0"/>
              <a:ea typeface="宋体" panose="02010600030101010101" pitchFamily="2" charset="-122"/>
              <a:cs typeface="+mn-cs"/>
            </a:endParaRPr>
          </a:p>
        </p:txBody>
      </p:sp>
      <p:sp>
        <p:nvSpPr>
          <p:cNvPr id="10245" name="TextBox 23"/>
          <p:cNvSpPr txBox="1">
            <a:spLocks noChangeArrowheads="1"/>
          </p:cNvSpPr>
          <p:nvPr/>
        </p:nvSpPr>
        <p:spPr bwMode="auto">
          <a:xfrm>
            <a:off x="3792644" y="3064018"/>
            <a:ext cx="5614382" cy="1221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034" rtl="0" eaLnBrk="1" fontAlgn="base" latinLnBrk="0" hangingPunct="1">
              <a:lnSpc>
                <a:spcPct val="150000"/>
              </a:lnSpc>
              <a:spcBef>
                <a:spcPct val="0"/>
              </a:spcBef>
              <a:spcAft>
                <a:spcPct val="0"/>
              </a:spcAft>
              <a:buClrTx/>
              <a:buSzTx/>
              <a:buFontTx/>
              <a:buNone/>
              <a:tabLst/>
              <a:defRPr/>
            </a:pPr>
            <a:r>
              <a:rPr kumimoji="0" lang="en-US" altLang="zh-CN" sz="2599"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a:t>
            </a:r>
            <a:r>
              <a:rPr kumimoji="0" lang="zh-CN" altLang="en-US" sz="2599"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总体思想</a:t>
            </a:r>
            <a:endParaRPr kumimoji="0" lang="en-US" altLang="zh-CN" sz="2599"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a:p>
            <a:pPr marL="0" marR="0" lvl="0" indent="0" algn="l" defTabSz="914034" rtl="0" eaLnBrk="1" fontAlgn="base" latinLnBrk="0" hangingPunct="1">
              <a:lnSpc>
                <a:spcPct val="150000"/>
              </a:lnSpc>
              <a:spcBef>
                <a:spcPct val="0"/>
              </a:spcBef>
              <a:spcAft>
                <a:spcPct val="0"/>
              </a:spcAft>
              <a:buClrTx/>
              <a:buSzTx/>
              <a:buFontTx/>
              <a:buNone/>
              <a:tabLst/>
              <a:defRPr/>
            </a:pPr>
            <a:r>
              <a:rPr kumimoji="0" lang="en-US" altLang="zh-CN" sz="2599"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a:t>
            </a:r>
            <a:r>
              <a:rPr kumimoji="0" lang="zh-CN" altLang="en-US" sz="2599"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模块设计</a:t>
            </a:r>
          </a:p>
        </p:txBody>
      </p:sp>
      <p:sp>
        <p:nvSpPr>
          <p:cNvPr id="10246" name="TextBox 25"/>
          <p:cNvSpPr txBox="1">
            <a:spLocks noChangeArrowheads="1"/>
          </p:cNvSpPr>
          <p:nvPr/>
        </p:nvSpPr>
        <p:spPr bwMode="auto">
          <a:xfrm>
            <a:off x="3778363" y="2349922"/>
            <a:ext cx="5508060" cy="7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034" rtl="0" eaLnBrk="1" fontAlgn="base" latinLnBrk="0" hangingPunct="1">
              <a:lnSpc>
                <a:spcPct val="100000"/>
              </a:lnSpc>
              <a:spcBef>
                <a:spcPct val="0"/>
              </a:spcBef>
              <a:spcAft>
                <a:spcPct val="0"/>
              </a:spcAft>
              <a:buClrTx/>
              <a:buSzTx/>
              <a:buFontTx/>
              <a:buNone/>
              <a:tabLst/>
              <a:defRPr/>
            </a:pPr>
            <a:r>
              <a:rPr kumimoji="0" lang="zh-CN" altLang="en-US" sz="3998" b="1" i="0" u="none" strike="noStrike" kern="1200" cap="none" spc="0" normalizeH="0" baseline="0" noProof="0" dirty="0">
                <a:ln>
                  <a:noFill/>
                </a:ln>
                <a:solidFill>
                  <a:srgbClr val="FDCB34"/>
                </a:solidFill>
                <a:effectLst/>
                <a:uLnTx/>
                <a:uFillTx/>
                <a:latin typeface="微软雅黑" panose="020B0503020204020204" pitchFamily="34" charset="-122"/>
                <a:ea typeface="微软雅黑" panose="020B0503020204020204" pitchFamily="34" charset="-122"/>
                <a:cs typeface="+mn-cs"/>
              </a:rPr>
              <a:t>解决方案</a:t>
            </a:r>
          </a:p>
        </p:txBody>
      </p:sp>
      <p:sp>
        <p:nvSpPr>
          <p:cNvPr id="10247" name="TextBox 26"/>
          <p:cNvSpPr txBox="1">
            <a:spLocks noChangeArrowheads="1"/>
          </p:cNvSpPr>
          <p:nvPr/>
        </p:nvSpPr>
        <p:spPr bwMode="auto">
          <a:xfrm>
            <a:off x="1198095" y="2245187"/>
            <a:ext cx="2082621" cy="1938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034" rtl="0" eaLnBrk="1" fontAlgn="base" latinLnBrk="0" hangingPunct="1">
              <a:lnSpc>
                <a:spcPct val="100000"/>
              </a:lnSpc>
              <a:spcBef>
                <a:spcPct val="0"/>
              </a:spcBef>
              <a:spcAft>
                <a:spcPct val="0"/>
              </a:spcAft>
              <a:buClrTx/>
              <a:buSzTx/>
              <a:buFontTx/>
              <a:buNone/>
              <a:tabLst/>
              <a:defRPr/>
            </a:pPr>
            <a:r>
              <a:rPr kumimoji="0" lang="en-US" altLang="zh-CN" sz="11995"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02</a:t>
            </a:r>
            <a:endParaRPr kumimoji="0" lang="zh-CN" altLang="en-US" sz="11995"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pic>
        <p:nvPicPr>
          <p:cNvPr id="11" name="图片 10" descr="横版组合——透明.png"/>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a:off x="8468075" y="127196"/>
            <a:ext cx="3429530" cy="72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83298732"/>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243"/>
                                        </p:tgtEl>
                                        <p:attrNameLst>
                                          <p:attrName>style.visibility</p:attrName>
                                        </p:attrNameLst>
                                      </p:cBhvr>
                                      <p:to>
                                        <p:strVal val="visible"/>
                                      </p:to>
                                    </p:set>
                                    <p:animEffect transition="in" filter="wipe(left)">
                                      <p:cBhvr>
                                        <p:cTn id="7" dur="500"/>
                                        <p:tgtEl>
                                          <p:spTgt spid="10243"/>
                                        </p:tgtEl>
                                      </p:cBhvr>
                                    </p:animEffect>
                                  </p:childTnLst>
                                </p:cTn>
                              </p:par>
                            </p:childTnLst>
                          </p:cTn>
                        </p:par>
                        <p:par>
                          <p:cTn id="8" fill="hold" nodeType="afterGroup">
                            <p:stCondLst>
                              <p:cond delay="500"/>
                            </p:stCondLst>
                            <p:childTnLst>
                              <p:par>
                                <p:cTn id="9" presetID="22" presetClass="entr" presetSubtype="4" fill="hold" nodeType="afterEffect">
                                  <p:stCondLst>
                                    <p:cond delay="0"/>
                                  </p:stCondLst>
                                  <p:childTnLst>
                                    <p:set>
                                      <p:cBhvr>
                                        <p:cTn id="10" dur="1" fill="hold">
                                          <p:stCondLst>
                                            <p:cond delay="0"/>
                                          </p:stCondLst>
                                        </p:cTn>
                                        <p:tgtEl>
                                          <p:spTgt spid="10242"/>
                                        </p:tgtEl>
                                        <p:attrNameLst>
                                          <p:attrName>style.visibility</p:attrName>
                                        </p:attrNameLst>
                                      </p:cBhvr>
                                      <p:to>
                                        <p:strVal val="visible"/>
                                      </p:to>
                                    </p:set>
                                    <p:animEffect transition="in" filter="wipe(down)">
                                      <p:cBhvr>
                                        <p:cTn id="11" dur="300"/>
                                        <p:tgtEl>
                                          <p:spTgt spid="10242"/>
                                        </p:tgtEl>
                                      </p:cBhvr>
                                    </p:animEffect>
                                  </p:childTnLst>
                                </p:cTn>
                              </p:par>
                            </p:childTnLst>
                          </p:cTn>
                        </p:par>
                        <p:par>
                          <p:cTn id="12" fill="hold" nodeType="afterGroup">
                            <p:stCondLst>
                              <p:cond delay="800"/>
                            </p:stCondLst>
                            <p:childTnLst>
                              <p:par>
                                <p:cTn id="13" presetID="22" presetClass="entr" presetSubtype="1" fill="hold" grpId="0" nodeType="afterEffect">
                                  <p:stCondLst>
                                    <p:cond delay="0"/>
                                  </p:stCondLst>
                                  <p:childTnLst>
                                    <p:set>
                                      <p:cBhvr>
                                        <p:cTn id="14" dur="1" fill="hold">
                                          <p:stCondLst>
                                            <p:cond delay="0"/>
                                          </p:stCondLst>
                                        </p:cTn>
                                        <p:tgtEl>
                                          <p:spTgt spid="10244"/>
                                        </p:tgtEl>
                                        <p:attrNameLst>
                                          <p:attrName>style.visibility</p:attrName>
                                        </p:attrNameLst>
                                      </p:cBhvr>
                                      <p:to>
                                        <p:strVal val="visible"/>
                                      </p:to>
                                    </p:set>
                                    <p:animEffect transition="in" filter="wipe(up)">
                                      <p:cBhvr>
                                        <p:cTn id="15" dur="500"/>
                                        <p:tgtEl>
                                          <p:spTgt spid="10244"/>
                                        </p:tgtEl>
                                      </p:cBhvr>
                                    </p:animEffect>
                                  </p:childTnLst>
                                </p:cTn>
                              </p:par>
                            </p:childTnLst>
                          </p:cTn>
                        </p:par>
                        <p:par>
                          <p:cTn id="16" fill="hold" nodeType="afterGroup">
                            <p:stCondLst>
                              <p:cond delay="1300"/>
                            </p:stCondLst>
                            <p:childTnLst>
                              <p:par>
                                <p:cTn id="17" presetID="1" presetClass="entr" presetSubtype="0" fill="hold" grpId="0" nodeType="afterEffect">
                                  <p:stCondLst>
                                    <p:cond delay="0"/>
                                  </p:stCondLst>
                                  <p:childTnLst>
                                    <p:set>
                                      <p:cBhvr>
                                        <p:cTn id="18" dur="1" fill="hold">
                                          <p:stCondLst>
                                            <p:cond delay="0"/>
                                          </p:stCondLst>
                                        </p:cTn>
                                        <p:tgtEl>
                                          <p:spTgt spid="10247"/>
                                        </p:tgtEl>
                                        <p:attrNameLst>
                                          <p:attrName>style.visibility</p:attrName>
                                        </p:attrNameLst>
                                      </p:cBhvr>
                                      <p:to>
                                        <p:strVal val="visible"/>
                                      </p:to>
                                    </p:set>
                                  </p:childTnLst>
                                </p:cTn>
                              </p:par>
                            </p:childTnLst>
                          </p:cTn>
                        </p:par>
                        <p:par>
                          <p:cTn id="19" fill="hold" nodeType="afterGroup">
                            <p:stCondLst>
                              <p:cond delay="1300"/>
                            </p:stCondLst>
                            <p:childTnLst>
                              <p:par>
                                <p:cTn id="20" presetID="1" presetClass="entr" presetSubtype="0" fill="hold" grpId="0" nodeType="afterEffect">
                                  <p:stCondLst>
                                    <p:cond delay="0"/>
                                  </p:stCondLst>
                                  <p:childTnLst>
                                    <p:set>
                                      <p:cBhvr>
                                        <p:cTn id="21" dur="1" fill="hold">
                                          <p:stCondLst>
                                            <p:cond delay="0"/>
                                          </p:stCondLst>
                                        </p:cTn>
                                        <p:tgtEl>
                                          <p:spTgt spid="10246"/>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102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3" grpId="0" animBg="1" autoUpdateAnimBg="0"/>
      <p:bldP spid="10244" grpId="0" animBg="1" autoUpdateAnimBg="0"/>
      <p:bldP spid="10245" grpId="0" autoUpdateAnimBg="0"/>
      <p:bldP spid="10246" grpId="0" autoUpdateAnimBg="0"/>
      <p:bldP spid="10247" grpId="0" autoUpdateAnimBg="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0"/>
            <a:ext cx="10515600" cy="1021543"/>
          </a:xfrm>
        </p:spPr>
        <p:txBody>
          <a:bodyPr/>
          <a:lstStyle/>
          <a:p>
            <a:r>
              <a:rPr lang="zh-CN" altLang="en-US" dirty="0"/>
              <a:t>总体思想</a:t>
            </a:r>
          </a:p>
        </p:txBody>
      </p:sp>
      <p:sp>
        <p:nvSpPr>
          <p:cNvPr id="4" name="文本框 3">
            <a:extLst>
              <a:ext uri="{FF2B5EF4-FFF2-40B4-BE49-F238E27FC236}">
                <a16:creationId xmlns:a16="http://schemas.microsoft.com/office/drawing/2014/main" id="{4DBBBF11-B98A-D443-93A2-8D381D41B12A}"/>
              </a:ext>
            </a:extLst>
          </p:cNvPr>
          <p:cNvSpPr txBox="1"/>
          <p:nvPr/>
        </p:nvSpPr>
        <p:spPr>
          <a:xfrm>
            <a:off x="671945" y="1021543"/>
            <a:ext cx="11001499" cy="718915"/>
          </a:xfrm>
          <a:prstGeom prst="rect">
            <a:avLst/>
          </a:prstGeom>
          <a:noFill/>
        </p:spPr>
        <p:txBody>
          <a:bodyPr wrap="square" rtlCol="0">
            <a:spAutoFit/>
          </a:bodyPr>
          <a:lstStyle/>
          <a:p>
            <a:pPr marL="457200" indent="-457200">
              <a:lnSpc>
                <a:spcPct val="200000"/>
              </a:lnSpc>
              <a:buFont typeface="Wingdings" pitchFamily="2" charset="2"/>
              <a:buChar char="p"/>
            </a:pPr>
            <a:r>
              <a:rPr kumimoji="1" lang="zh-CN" altLang="en-US" sz="2400" b="1" dirty="0">
                <a:latin typeface="+mn-ea"/>
                <a:cs typeface="Times New Roman" panose="02020603050405020304" pitchFamily="18" charset="0"/>
              </a:rPr>
              <a:t>概念提出</a:t>
            </a:r>
            <a:r>
              <a:rPr kumimoji="1" lang="zh-CN" altLang="en-US" sz="2400" dirty="0">
                <a:latin typeface="+mn-ea"/>
                <a:cs typeface="Times New Roman" panose="02020603050405020304" pitchFamily="18" charset="0"/>
              </a:rPr>
              <a:t>：受</a:t>
            </a:r>
            <a:r>
              <a:rPr lang="zh-CN" altLang="zh-CN" sz="2400" dirty="0">
                <a:effectLst/>
                <a:latin typeface="+mn-ea"/>
                <a:cs typeface="Times New Roman" panose="02020603050405020304" pitchFamily="18" charset="0"/>
              </a:rPr>
              <a:t>生物学同化作用的启发</a:t>
            </a:r>
            <a:r>
              <a:rPr lang="zh-CN" altLang="en-US" sz="2400" dirty="0">
                <a:effectLst/>
                <a:latin typeface="+mn-ea"/>
                <a:cs typeface="Times New Roman" panose="02020603050405020304" pitchFamily="18" charset="0"/>
              </a:rPr>
              <a:t>，提出</a:t>
            </a:r>
            <a:r>
              <a:rPr lang="zh-CN" altLang="zh-CN" sz="2400" dirty="0">
                <a:latin typeface="+mn-ea"/>
                <a:cs typeface="Times New Roman" panose="02020603050405020304" pitchFamily="18" charset="0"/>
              </a:rPr>
              <a:t>软件定义网络同化 </a:t>
            </a:r>
            <a:r>
              <a:rPr lang="zh-CN" altLang="en-US" sz="2400" dirty="0">
                <a:effectLst/>
              </a:rPr>
              <a:t>（</a:t>
            </a:r>
            <a:r>
              <a:rPr lang="en-US" altLang="zh-CN" sz="2400" dirty="0">
                <a:effectLst/>
              </a:rPr>
              <a:t>SNA</a:t>
            </a:r>
            <a:r>
              <a:rPr lang="zh-CN" altLang="en-US" sz="2400" dirty="0">
                <a:effectLst/>
              </a:rPr>
              <a:t>）</a:t>
            </a:r>
            <a:r>
              <a:rPr lang="zh-CN" altLang="en-US" sz="2400" dirty="0"/>
              <a:t>概念；</a:t>
            </a:r>
            <a:endParaRPr lang="en-US" altLang="zh-CN" sz="2400" dirty="0"/>
          </a:p>
        </p:txBody>
      </p:sp>
      <p:sp>
        <p:nvSpPr>
          <p:cNvPr id="5" name="文本框 4">
            <a:extLst>
              <a:ext uri="{FF2B5EF4-FFF2-40B4-BE49-F238E27FC236}">
                <a16:creationId xmlns:a16="http://schemas.microsoft.com/office/drawing/2014/main" id="{662C057E-9414-5A82-A764-6E580777702A}"/>
              </a:ext>
            </a:extLst>
          </p:cNvPr>
          <p:cNvSpPr txBox="1"/>
          <p:nvPr/>
        </p:nvSpPr>
        <p:spPr>
          <a:xfrm>
            <a:off x="944187" y="3341471"/>
            <a:ext cx="5829300" cy="1135054"/>
          </a:xfrm>
          <a:prstGeom prst="rect">
            <a:avLst/>
          </a:prstGeom>
          <a:noFill/>
        </p:spPr>
        <p:txBody>
          <a:bodyPr wrap="square" rtlCol="0">
            <a:spAutoFit/>
          </a:bodyPr>
          <a:lstStyle/>
          <a:p>
            <a:pPr marL="457200" indent="-457200">
              <a:lnSpc>
                <a:spcPct val="150000"/>
              </a:lnSpc>
              <a:buFont typeface="Wingdings" pitchFamily="2" charset="2"/>
              <a:buChar char="Ø"/>
            </a:pPr>
            <a:r>
              <a:rPr lang="zh-CN" altLang="zh-CN" sz="2400" dirty="0">
                <a:effectLst/>
                <a:latin typeface="+mn-ea"/>
                <a:cs typeface="Times New Roman" panose="02020603050405020304" pitchFamily="18" charset="0"/>
              </a:rPr>
              <a:t>多样的设备原生配置模型</a:t>
            </a:r>
            <a:r>
              <a:rPr lang="zh-CN" altLang="en-US" sz="2400" dirty="0">
                <a:effectLst/>
                <a:latin typeface="+mn-ea"/>
                <a:cs typeface="Times New Roman" panose="02020603050405020304" pitchFamily="18" charset="0"/>
              </a:rPr>
              <a:t>构建与纠错；</a:t>
            </a:r>
            <a:endParaRPr lang="en-US" altLang="zh-CN" sz="2400" dirty="0">
              <a:effectLst/>
              <a:latin typeface="+mn-ea"/>
              <a:cs typeface="Times New Roman" panose="02020603050405020304" pitchFamily="18" charset="0"/>
            </a:endParaRPr>
          </a:p>
          <a:p>
            <a:pPr marL="457200" indent="-457200">
              <a:lnSpc>
                <a:spcPct val="150000"/>
              </a:lnSpc>
              <a:buFont typeface="Wingdings" pitchFamily="2" charset="2"/>
              <a:buChar char="Ø"/>
            </a:pPr>
            <a:r>
              <a:rPr lang="zh-CN" altLang="zh-CN" sz="2400" dirty="0">
                <a:effectLst/>
                <a:latin typeface="+mn-ea"/>
                <a:cs typeface="Times New Roman" panose="02020603050405020304" pitchFamily="18" charset="0"/>
              </a:rPr>
              <a:t>中心控制器统一配置管理模型的映射</a:t>
            </a:r>
            <a:r>
              <a:rPr lang="zh-CN" altLang="en-US" sz="2400" dirty="0">
                <a:effectLst/>
                <a:latin typeface="+mn-ea"/>
                <a:cs typeface="Times New Roman" panose="02020603050405020304" pitchFamily="18" charset="0"/>
              </a:rPr>
              <a:t>；</a:t>
            </a:r>
            <a:r>
              <a:rPr lang="zh-CN" altLang="zh-CN" sz="2400" dirty="0">
                <a:effectLst/>
                <a:latin typeface="+mn-ea"/>
              </a:rPr>
              <a:t>  </a:t>
            </a:r>
            <a:endParaRPr kumimoji="1" lang="zh-CN" altLang="en-US" sz="2400" dirty="0">
              <a:latin typeface="+mn-ea"/>
              <a:cs typeface="Times New Roman" panose="02020603050405020304" pitchFamily="18" charset="0"/>
            </a:endParaRPr>
          </a:p>
        </p:txBody>
      </p:sp>
      <p:sp>
        <p:nvSpPr>
          <p:cNvPr id="8" name="文本框 7">
            <a:extLst>
              <a:ext uri="{FF2B5EF4-FFF2-40B4-BE49-F238E27FC236}">
                <a16:creationId xmlns:a16="http://schemas.microsoft.com/office/drawing/2014/main" id="{21C58774-5F50-3BEC-B9F1-F615601BC199}"/>
              </a:ext>
            </a:extLst>
          </p:cNvPr>
          <p:cNvSpPr txBox="1"/>
          <p:nvPr/>
        </p:nvSpPr>
        <p:spPr>
          <a:xfrm>
            <a:off x="668481" y="4298055"/>
            <a:ext cx="11353800" cy="719556"/>
          </a:xfrm>
          <a:prstGeom prst="rect">
            <a:avLst/>
          </a:prstGeom>
          <a:noFill/>
        </p:spPr>
        <p:txBody>
          <a:bodyPr wrap="square" rtlCol="0">
            <a:spAutoFit/>
          </a:bodyPr>
          <a:lstStyle/>
          <a:p>
            <a:pPr marL="457200" indent="-457200">
              <a:lnSpc>
                <a:spcPct val="200000"/>
              </a:lnSpc>
              <a:buFont typeface="Wingdings" pitchFamily="2" charset="2"/>
              <a:buChar char="p"/>
            </a:pPr>
            <a:r>
              <a:rPr kumimoji="1" lang="zh-CN" altLang="en-US" sz="2400" b="1" dirty="0">
                <a:latin typeface="+mn-ea"/>
                <a:cs typeface="Times New Roman" panose="02020603050405020304" pitchFamily="18" charset="0"/>
              </a:rPr>
              <a:t>解决思路</a:t>
            </a:r>
            <a:r>
              <a:rPr kumimoji="1" lang="zh-CN" altLang="en-US" sz="2400" dirty="0">
                <a:latin typeface="+mn-ea"/>
                <a:cs typeface="Times New Roman" panose="02020603050405020304" pitchFamily="18" charset="0"/>
              </a:rPr>
              <a:t>：分两个阶段分别进行</a:t>
            </a:r>
            <a:endParaRPr kumimoji="1" lang="zh-CN" altLang="en-US" b="1" dirty="0">
              <a:latin typeface="+mn-ea"/>
              <a:cs typeface="Times New Roman" panose="02020603050405020304" pitchFamily="18" charset="0"/>
            </a:endParaRPr>
          </a:p>
        </p:txBody>
      </p:sp>
      <p:sp>
        <p:nvSpPr>
          <p:cNvPr id="9" name="文本框 8">
            <a:extLst>
              <a:ext uri="{FF2B5EF4-FFF2-40B4-BE49-F238E27FC236}">
                <a16:creationId xmlns:a16="http://schemas.microsoft.com/office/drawing/2014/main" id="{774052AF-4729-AEF6-9B00-DC4973B3D7E4}"/>
              </a:ext>
            </a:extLst>
          </p:cNvPr>
          <p:cNvSpPr txBox="1"/>
          <p:nvPr/>
        </p:nvSpPr>
        <p:spPr>
          <a:xfrm>
            <a:off x="944187" y="5017611"/>
            <a:ext cx="9968346" cy="1135054"/>
          </a:xfrm>
          <a:prstGeom prst="rect">
            <a:avLst/>
          </a:prstGeom>
          <a:noFill/>
        </p:spPr>
        <p:txBody>
          <a:bodyPr wrap="square" rtlCol="0">
            <a:spAutoFit/>
          </a:bodyPr>
          <a:lstStyle/>
          <a:p>
            <a:pPr marL="457200" indent="-457200">
              <a:lnSpc>
                <a:spcPct val="150000"/>
              </a:lnSpc>
              <a:buFont typeface="Wingdings" pitchFamily="2" charset="2"/>
              <a:buChar char="Ø"/>
            </a:pPr>
            <a:r>
              <a:rPr lang="zh-CN" altLang="en-US" sz="2400" dirty="0">
                <a:effectLst/>
                <a:latin typeface="+mn-ea"/>
                <a:cs typeface="Times New Roman" panose="02020603050405020304" pitchFamily="18" charset="0"/>
              </a:rPr>
              <a:t>阶段一：</a:t>
            </a:r>
            <a:r>
              <a:rPr lang="zh-CN" altLang="zh-CN" sz="2400" dirty="0">
                <a:effectLst/>
                <a:latin typeface="+mn-ea"/>
                <a:cs typeface="Times New Roman" panose="02020603050405020304" pitchFamily="18" charset="0"/>
              </a:rPr>
              <a:t>设备配置模型</a:t>
            </a:r>
            <a:r>
              <a:rPr lang="zh-CN" altLang="en-US" sz="2400" dirty="0">
                <a:effectLst/>
                <a:latin typeface="+mn-ea"/>
                <a:cs typeface="Times New Roman" panose="02020603050405020304" pitchFamily="18" charset="0"/>
              </a:rPr>
              <a:t>构建，包含“解析器”与“验证器”；</a:t>
            </a:r>
            <a:endParaRPr lang="en-US" altLang="zh-CN" sz="2400" dirty="0">
              <a:effectLst/>
              <a:latin typeface="+mn-ea"/>
              <a:cs typeface="Times New Roman" panose="02020603050405020304" pitchFamily="18" charset="0"/>
            </a:endParaRPr>
          </a:p>
          <a:p>
            <a:pPr marL="457200" indent="-457200">
              <a:lnSpc>
                <a:spcPct val="150000"/>
              </a:lnSpc>
              <a:buFont typeface="Wingdings" pitchFamily="2" charset="2"/>
              <a:buChar char="Ø"/>
            </a:pPr>
            <a:r>
              <a:rPr lang="zh-CN" altLang="en-US" sz="2400" dirty="0">
                <a:effectLst/>
                <a:latin typeface="+mn-ea"/>
                <a:cs typeface="Times New Roman" panose="02020603050405020304" pitchFamily="18" charset="0"/>
              </a:rPr>
              <a:t>阶段二：设备模型到</a:t>
            </a:r>
            <a:r>
              <a:rPr lang="zh-CN" altLang="zh-CN" sz="2400" dirty="0">
                <a:effectLst/>
                <a:latin typeface="+mn-ea"/>
                <a:cs typeface="Times New Roman" panose="02020603050405020304" pitchFamily="18" charset="0"/>
              </a:rPr>
              <a:t>统一配置模型的映射</a:t>
            </a:r>
            <a:r>
              <a:rPr lang="zh-CN" altLang="en-US" sz="2400" dirty="0">
                <a:effectLst/>
                <a:latin typeface="+mn-ea"/>
                <a:cs typeface="Times New Roman" panose="02020603050405020304" pitchFamily="18" charset="0"/>
              </a:rPr>
              <a:t>，包含“映射器”；</a:t>
            </a:r>
            <a:r>
              <a:rPr lang="zh-CN" altLang="zh-CN" sz="2400" dirty="0">
                <a:effectLst/>
                <a:latin typeface="+mn-ea"/>
              </a:rPr>
              <a:t>  </a:t>
            </a:r>
            <a:endParaRPr kumimoji="1" lang="zh-CN" altLang="en-US" sz="2400" dirty="0">
              <a:latin typeface="+mn-ea"/>
              <a:cs typeface="Times New Roman" panose="02020603050405020304" pitchFamily="18" charset="0"/>
            </a:endParaRPr>
          </a:p>
        </p:txBody>
      </p:sp>
      <p:sp>
        <p:nvSpPr>
          <p:cNvPr id="11" name="文本框 10">
            <a:extLst>
              <a:ext uri="{FF2B5EF4-FFF2-40B4-BE49-F238E27FC236}">
                <a16:creationId xmlns:a16="http://schemas.microsoft.com/office/drawing/2014/main" id="{57176F3C-2324-BB7F-B54A-2CBCA0D60EFA}"/>
              </a:ext>
            </a:extLst>
          </p:cNvPr>
          <p:cNvSpPr txBox="1"/>
          <p:nvPr/>
        </p:nvSpPr>
        <p:spPr>
          <a:xfrm>
            <a:off x="671945" y="2621915"/>
            <a:ext cx="6101542" cy="719556"/>
          </a:xfrm>
          <a:prstGeom prst="rect">
            <a:avLst/>
          </a:prstGeom>
          <a:noFill/>
        </p:spPr>
        <p:txBody>
          <a:bodyPr wrap="square">
            <a:spAutoFit/>
          </a:bodyPr>
          <a:lstStyle/>
          <a:p>
            <a:pPr marL="457200" indent="-457200">
              <a:lnSpc>
                <a:spcPct val="200000"/>
              </a:lnSpc>
              <a:buFont typeface="Wingdings" pitchFamily="2" charset="2"/>
              <a:buChar char="p"/>
            </a:pPr>
            <a:r>
              <a:rPr lang="zh-CN" altLang="en-US" sz="2400" b="1" dirty="0">
                <a:effectLst/>
                <a:latin typeface="+mn-ea"/>
              </a:rPr>
              <a:t>核心问题：</a:t>
            </a:r>
            <a:r>
              <a:rPr lang="zh-CN" altLang="zh-CN" sz="2400" b="1" dirty="0">
                <a:effectLst/>
                <a:latin typeface="+mn-ea"/>
              </a:rPr>
              <a:t> </a:t>
            </a:r>
            <a:endParaRPr kumimoji="1" lang="zh-CN" altLang="en-US" sz="2400" b="1" dirty="0">
              <a:latin typeface="+mn-ea"/>
              <a:cs typeface="Times New Roman" panose="02020603050405020304" pitchFamily="18" charset="0"/>
            </a:endParaRPr>
          </a:p>
        </p:txBody>
      </p:sp>
      <p:sp>
        <p:nvSpPr>
          <p:cNvPr id="12" name="文本框 11">
            <a:extLst>
              <a:ext uri="{FF2B5EF4-FFF2-40B4-BE49-F238E27FC236}">
                <a16:creationId xmlns:a16="http://schemas.microsoft.com/office/drawing/2014/main" id="{664B6F65-A87D-85C2-1A74-35F65FD1C850}"/>
              </a:ext>
            </a:extLst>
          </p:cNvPr>
          <p:cNvSpPr txBox="1"/>
          <p:nvPr/>
        </p:nvSpPr>
        <p:spPr>
          <a:xfrm>
            <a:off x="671945" y="1659688"/>
            <a:ext cx="11155878" cy="1140697"/>
          </a:xfrm>
          <a:prstGeom prst="rect">
            <a:avLst/>
          </a:prstGeom>
          <a:noFill/>
        </p:spPr>
        <p:txBody>
          <a:bodyPr wrap="square" rtlCol="0">
            <a:spAutoFit/>
          </a:bodyPr>
          <a:lstStyle/>
          <a:p>
            <a:pPr marL="457200" indent="-457200">
              <a:lnSpc>
                <a:spcPct val="150000"/>
              </a:lnSpc>
              <a:buFont typeface="Wingdings" pitchFamily="2" charset="2"/>
              <a:buChar char="p"/>
            </a:pPr>
            <a:r>
              <a:rPr kumimoji="1" lang="zh-CN" altLang="en-US" sz="2400" b="1" dirty="0">
                <a:latin typeface="+mn-ea"/>
                <a:cs typeface="Times New Roman" panose="02020603050405020304" pitchFamily="18" charset="0"/>
              </a:rPr>
              <a:t>研究目标</a:t>
            </a:r>
            <a:r>
              <a:rPr kumimoji="1" lang="zh-CN" altLang="en-US" sz="2400" dirty="0">
                <a:latin typeface="+mn-ea"/>
                <a:cs typeface="Times New Roman" panose="02020603050405020304" pitchFamily="18" charset="0"/>
              </a:rPr>
              <a:t>：</a:t>
            </a:r>
            <a:r>
              <a:rPr lang="zh-CN" altLang="en-US" sz="2400" b="0" i="0" dirty="0">
                <a:solidFill>
                  <a:srgbClr val="121212"/>
                </a:solidFill>
                <a:effectLst/>
                <a:latin typeface="-apple-system"/>
              </a:rPr>
              <a:t>助力网络配置管理最后一公里</a:t>
            </a:r>
            <a:r>
              <a:rPr lang="zh-CN" altLang="en" sz="2400" b="0" i="0" dirty="0">
                <a:solidFill>
                  <a:srgbClr val="121212"/>
                </a:solidFill>
                <a:effectLst/>
                <a:latin typeface="-apple-system"/>
              </a:rPr>
              <a:t>，</a:t>
            </a:r>
            <a:r>
              <a:rPr lang="zh-CN" altLang="en-US" sz="2400" b="0" i="0" dirty="0">
                <a:solidFill>
                  <a:srgbClr val="121212"/>
                </a:solidFill>
                <a:effectLst/>
                <a:latin typeface="-apple-system"/>
              </a:rPr>
              <a:t>自动化实现统一配置网络对新设备的“消化、理解、吸收” 过程。</a:t>
            </a:r>
            <a:endParaRPr lang="en-US" altLang="zh-CN" sz="2400" dirty="0"/>
          </a:p>
        </p:txBody>
      </p:sp>
    </p:spTree>
    <p:extLst>
      <p:ext uri="{BB962C8B-B14F-4D97-AF65-F5344CB8AC3E}">
        <p14:creationId xmlns:p14="http://schemas.microsoft.com/office/powerpoint/2010/main" val="35171207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0"/>
            <a:ext cx="10515600" cy="1021543"/>
          </a:xfrm>
        </p:spPr>
        <p:txBody>
          <a:bodyPr/>
          <a:lstStyle/>
          <a:p>
            <a:r>
              <a:rPr lang="zh-CN" altLang="en-US" dirty="0"/>
              <a:t>模块设计</a:t>
            </a:r>
          </a:p>
        </p:txBody>
      </p:sp>
      <p:pic>
        <p:nvPicPr>
          <p:cNvPr id="4" name="image1.png">
            <a:extLst>
              <a:ext uri="{FF2B5EF4-FFF2-40B4-BE49-F238E27FC236}">
                <a16:creationId xmlns:a16="http://schemas.microsoft.com/office/drawing/2014/main" id="{1D538255-3A9F-E43F-EE42-5C4F6D3E0FDC}"/>
              </a:ext>
            </a:extLst>
          </p:cNvPr>
          <p:cNvPicPr>
            <a:picLocks noChangeAspect="1"/>
          </p:cNvPicPr>
          <p:nvPr/>
        </p:nvPicPr>
        <p:blipFill>
          <a:blip r:embed="rId3" cstate="print"/>
          <a:stretch>
            <a:fillRect/>
          </a:stretch>
        </p:blipFill>
        <p:spPr>
          <a:xfrm>
            <a:off x="1181615" y="2029011"/>
            <a:ext cx="9052796" cy="3422604"/>
          </a:xfrm>
          <a:prstGeom prst="rect">
            <a:avLst/>
          </a:prstGeom>
        </p:spPr>
      </p:pic>
      <p:sp>
        <p:nvSpPr>
          <p:cNvPr id="5" name="左中括号 4">
            <a:extLst>
              <a:ext uri="{FF2B5EF4-FFF2-40B4-BE49-F238E27FC236}">
                <a16:creationId xmlns:a16="http://schemas.microsoft.com/office/drawing/2014/main" id="{A91BA908-40A5-BD3B-6D95-F154048D45EA}"/>
              </a:ext>
            </a:extLst>
          </p:cNvPr>
          <p:cNvSpPr/>
          <p:nvPr/>
        </p:nvSpPr>
        <p:spPr>
          <a:xfrm rot="5400000">
            <a:off x="5340670" y="-836962"/>
            <a:ext cx="178723" cy="5733816"/>
          </a:xfrm>
          <a:prstGeom prst="leftBracket">
            <a:avLst>
              <a:gd name="adj" fmla="val 114561"/>
            </a:avLst>
          </a:prstGeom>
          <a:ln w="38100">
            <a:solidFill>
              <a:srgbClr val="AE132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6" name="文本框 5">
            <a:extLst>
              <a:ext uri="{FF2B5EF4-FFF2-40B4-BE49-F238E27FC236}">
                <a16:creationId xmlns:a16="http://schemas.microsoft.com/office/drawing/2014/main" id="{7D9BDB9C-2837-F290-73A7-9FDC0CA562CE}"/>
              </a:ext>
            </a:extLst>
          </p:cNvPr>
          <p:cNvSpPr txBox="1"/>
          <p:nvPr/>
        </p:nvSpPr>
        <p:spPr>
          <a:xfrm>
            <a:off x="4701611" y="1383923"/>
            <a:ext cx="1425844" cy="400110"/>
          </a:xfrm>
          <a:prstGeom prst="rect">
            <a:avLst/>
          </a:prstGeom>
          <a:noFill/>
        </p:spPr>
        <p:txBody>
          <a:bodyPr wrap="square" rtlCol="0">
            <a:spAutoFit/>
          </a:bodyPr>
          <a:lstStyle/>
          <a:p>
            <a:r>
              <a:rPr kumimoji="1" lang="en-US" altLang="zh-CN" sz="2000" b="1" dirty="0" err="1">
                <a:solidFill>
                  <a:srgbClr val="C00000"/>
                </a:solidFill>
                <a:latin typeface="+mn-ea"/>
              </a:rPr>
              <a:t>NAssim</a:t>
            </a:r>
            <a:endParaRPr kumimoji="1" lang="zh-CN" altLang="en-US" sz="2000" b="1" dirty="0">
              <a:solidFill>
                <a:srgbClr val="C00000"/>
              </a:solidFill>
              <a:latin typeface="+mn-ea"/>
            </a:endParaRPr>
          </a:p>
        </p:txBody>
      </p:sp>
      <p:cxnSp>
        <p:nvCxnSpPr>
          <p:cNvPr id="8" name="直线连接符 7">
            <a:extLst>
              <a:ext uri="{FF2B5EF4-FFF2-40B4-BE49-F238E27FC236}">
                <a16:creationId xmlns:a16="http://schemas.microsoft.com/office/drawing/2014/main" id="{95331BDA-F9B1-863A-0610-B17617AC7E00}"/>
              </a:ext>
            </a:extLst>
          </p:cNvPr>
          <p:cNvCxnSpPr>
            <a:cxnSpLocks/>
          </p:cNvCxnSpPr>
          <p:nvPr/>
        </p:nvCxnSpPr>
        <p:spPr>
          <a:xfrm>
            <a:off x="5414533" y="3084163"/>
            <a:ext cx="15498" cy="3208149"/>
          </a:xfrm>
          <a:prstGeom prst="line">
            <a:avLst/>
          </a:prstGeom>
          <a:ln w="38100">
            <a:solidFill>
              <a:srgbClr val="AE1324"/>
            </a:solidFill>
            <a:prstDash val="dash"/>
          </a:ln>
        </p:spPr>
        <p:style>
          <a:lnRef idx="1">
            <a:schemeClr val="accent1"/>
          </a:lnRef>
          <a:fillRef idx="0">
            <a:schemeClr val="accent1"/>
          </a:fillRef>
          <a:effectRef idx="0">
            <a:schemeClr val="accent1"/>
          </a:effectRef>
          <a:fontRef idx="minor">
            <a:schemeClr val="tx1"/>
          </a:fontRef>
        </p:style>
      </p:cxnSp>
      <p:sp>
        <p:nvSpPr>
          <p:cNvPr id="10" name="文本框 9">
            <a:extLst>
              <a:ext uri="{FF2B5EF4-FFF2-40B4-BE49-F238E27FC236}">
                <a16:creationId xmlns:a16="http://schemas.microsoft.com/office/drawing/2014/main" id="{5CA7CE8B-1030-6D1B-FCDF-0A188124C3E7}"/>
              </a:ext>
            </a:extLst>
          </p:cNvPr>
          <p:cNvSpPr txBox="1"/>
          <p:nvPr/>
        </p:nvSpPr>
        <p:spPr>
          <a:xfrm>
            <a:off x="2997479" y="5584426"/>
            <a:ext cx="1425844" cy="707886"/>
          </a:xfrm>
          <a:prstGeom prst="rect">
            <a:avLst/>
          </a:prstGeom>
          <a:noFill/>
        </p:spPr>
        <p:txBody>
          <a:bodyPr wrap="square" rtlCol="0">
            <a:spAutoFit/>
          </a:bodyPr>
          <a:lstStyle/>
          <a:p>
            <a:pPr algn="ctr"/>
            <a:r>
              <a:rPr kumimoji="1" lang="zh-CN" altLang="en-US" sz="2000" b="1" dirty="0">
                <a:solidFill>
                  <a:srgbClr val="C00000"/>
                </a:solidFill>
                <a:latin typeface="+mn-ea"/>
              </a:rPr>
              <a:t>第一阶段</a:t>
            </a:r>
            <a:endParaRPr kumimoji="1" lang="en-US" altLang="zh-CN" sz="2000" b="1" dirty="0">
              <a:solidFill>
                <a:srgbClr val="C00000"/>
              </a:solidFill>
              <a:latin typeface="+mn-ea"/>
            </a:endParaRPr>
          </a:p>
          <a:p>
            <a:pPr algn="ctr"/>
            <a:r>
              <a:rPr kumimoji="1" lang="en-US" altLang="zh-CN" sz="2000" b="1" dirty="0">
                <a:solidFill>
                  <a:srgbClr val="C00000"/>
                </a:solidFill>
                <a:latin typeface="+mn-ea"/>
              </a:rPr>
              <a:t>VDM</a:t>
            </a:r>
            <a:r>
              <a:rPr kumimoji="1" lang="zh-CN" altLang="en-US" sz="2000" b="1" dirty="0">
                <a:solidFill>
                  <a:srgbClr val="C00000"/>
                </a:solidFill>
                <a:latin typeface="+mn-ea"/>
              </a:rPr>
              <a:t>构建</a:t>
            </a:r>
          </a:p>
        </p:txBody>
      </p:sp>
      <p:sp>
        <p:nvSpPr>
          <p:cNvPr id="12" name="文本框 11">
            <a:extLst>
              <a:ext uri="{FF2B5EF4-FFF2-40B4-BE49-F238E27FC236}">
                <a16:creationId xmlns:a16="http://schemas.microsoft.com/office/drawing/2014/main" id="{3A923656-6BE5-9774-A97B-893D9669DCCB}"/>
              </a:ext>
            </a:extLst>
          </p:cNvPr>
          <p:cNvSpPr txBox="1"/>
          <p:nvPr/>
        </p:nvSpPr>
        <p:spPr>
          <a:xfrm>
            <a:off x="5986607" y="5608166"/>
            <a:ext cx="2139854" cy="707886"/>
          </a:xfrm>
          <a:prstGeom prst="rect">
            <a:avLst/>
          </a:prstGeom>
          <a:noFill/>
        </p:spPr>
        <p:txBody>
          <a:bodyPr wrap="square" rtlCol="0">
            <a:spAutoFit/>
          </a:bodyPr>
          <a:lstStyle/>
          <a:p>
            <a:pPr algn="ctr"/>
            <a:r>
              <a:rPr kumimoji="1" lang="zh-CN" altLang="en-US" sz="2000" b="1" dirty="0">
                <a:solidFill>
                  <a:srgbClr val="C00000"/>
                </a:solidFill>
                <a:latin typeface="+mn-ea"/>
              </a:rPr>
              <a:t>第二阶段</a:t>
            </a:r>
            <a:endParaRPr kumimoji="1" lang="en-US" altLang="zh-CN" sz="2000" b="1" dirty="0">
              <a:solidFill>
                <a:srgbClr val="C00000"/>
              </a:solidFill>
              <a:latin typeface="+mn-ea"/>
            </a:endParaRPr>
          </a:p>
          <a:p>
            <a:pPr algn="ctr"/>
            <a:r>
              <a:rPr kumimoji="1" lang="en-US" altLang="zh-CN" sz="2000" b="1" dirty="0">
                <a:solidFill>
                  <a:srgbClr val="C00000"/>
                </a:solidFill>
                <a:latin typeface="+mn-ea"/>
              </a:rPr>
              <a:t>VDM-UDM</a:t>
            </a:r>
            <a:r>
              <a:rPr kumimoji="1" lang="zh-CN" altLang="en-US" sz="2000" b="1" dirty="0">
                <a:solidFill>
                  <a:srgbClr val="C00000"/>
                </a:solidFill>
                <a:latin typeface="+mn-ea"/>
              </a:rPr>
              <a:t>映射</a:t>
            </a:r>
          </a:p>
        </p:txBody>
      </p:sp>
      <p:sp>
        <p:nvSpPr>
          <p:cNvPr id="13" name="文本框 12">
            <a:extLst>
              <a:ext uri="{FF2B5EF4-FFF2-40B4-BE49-F238E27FC236}">
                <a16:creationId xmlns:a16="http://schemas.microsoft.com/office/drawing/2014/main" id="{CA3AB547-A836-91DD-0152-7970B6377330}"/>
              </a:ext>
            </a:extLst>
          </p:cNvPr>
          <p:cNvSpPr txBox="1"/>
          <p:nvPr/>
        </p:nvSpPr>
        <p:spPr>
          <a:xfrm>
            <a:off x="1910645" y="3208736"/>
            <a:ext cx="3302080" cy="338554"/>
          </a:xfrm>
          <a:prstGeom prst="rect">
            <a:avLst/>
          </a:prstGeom>
          <a:noFill/>
        </p:spPr>
        <p:txBody>
          <a:bodyPr wrap="square" rtlCol="0">
            <a:spAutoFit/>
          </a:bodyPr>
          <a:lstStyle/>
          <a:p>
            <a:pPr algn="ctr"/>
            <a:r>
              <a:rPr kumimoji="1" lang="zh-CN" altLang="en-US" sz="1600" dirty="0">
                <a:solidFill>
                  <a:srgbClr val="C00000"/>
                </a:solidFill>
                <a:latin typeface="+mn-ea"/>
              </a:rPr>
              <a:t>解析配置语法及语句</a:t>
            </a:r>
          </a:p>
        </p:txBody>
      </p:sp>
      <p:sp>
        <p:nvSpPr>
          <p:cNvPr id="15" name="文本框 14">
            <a:extLst>
              <a:ext uri="{FF2B5EF4-FFF2-40B4-BE49-F238E27FC236}">
                <a16:creationId xmlns:a16="http://schemas.microsoft.com/office/drawing/2014/main" id="{E2936F8E-D722-B6DF-87E2-0608AAFA81B0}"/>
              </a:ext>
            </a:extLst>
          </p:cNvPr>
          <p:cNvSpPr txBox="1"/>
          <p:nvPr/>
        </p:nvSpPr>
        <p:spPr>
          <a:xfrm>
            <a:off x="2586411" y="4948198"/>
            <a:ext cx="1382529" cy="338554"/>
          </a:xfrm>
          <a:prstGeom prst="rect">
            <a:avLst/>
          </a:prstGeom>
          <a:noFill/>
        </p:spPr>
        <p:txBody>
          <a:bodyPr wrap="square" rtlCol="0">
            <a:spAutoFit/>
          </a:bodyPr>
          <a:lstStyle/>
          <a:p>
            <a:pPr algn="ctr"/>
            <a:r>
              <a:rPr kumimoji="1" lang="zh-CN" altLang="en-US" sz="1600" dirty="0">
                <a:solidFill>
                  <a:srgbClr val="C00000"/>
                </a:solidFill>
                <a:latin typeface="+mn-ea"/>
              </a:rPr>
              <a:t>纠错与验证</a:t>
            </a:r>
          </a:p>
        </p:txBody>
      </p:sp>
      <p:sp>
        <p:nvSpPr>
          <p:cNvPr id="16" name="文本框 15">
            <a:extLst>
              <a:ext uri="{FF2B5EF4-FFF2-40B4-BE49-F238E27FC236}">
                <a16:creationId xmlns:a16="http://schemas.microsoft.com/office/drawing/2014/main" id="{AE671644-E49B-CEA0-A7C3-16FF2E5EBED7}"/>
              </a:ext>
            </a:extLst>
          </p:cNvPr>
          <p:cNvSpPr txBox="1"/>
          <p:nvPr/>
        </p:nvSpPr>
        <p:spPr>
          <a:xfrm>
            <a:off x="6743932" y="2594838"/>
            <a:ext cx="1382529" cy="830997"/>
          </a:xfrm>
          <a:prstGeom prst="rect">
            <a:avLst/>
          </a:prstGeom>
          <a:noFill/>
        </p:spPr>
        <p:txBody>
          <a:bodyPr wrap="square" rtlCol="0">
            <a:spAutoFit/>
          </a:bodyPr>
          <a:lstStyle/>
          <a:p>
            <a:pPr algn="ctr"/>
            <a:r>
              <a:rPr kumimoji="1" lang="zh-CN" altLang="en-US" sz="1600" dirty="0">
                <a:solidFill>
                  <a:srgbClr val="C00000"/>
                </a:solidFill>
                <a:latin typeface="+mn-ea"/>
              </a:rPr>
              <a:t>原生配置到统一网络配置的映射</a:t>
            </a:r>
          </a:p>
        </p:txBody>
      </p:sp>
      <p:sp>
        <p:nvSpPr>
          <p:cNvPr id="17" name="左中括号 16">
            <a:extLst>
              <a:ext uri="{FF2B5EF4-FFF2-40B4-BE49-F238E27FC236}">
                <a16:creationId xmlns:a16="http://schemas.microsoft.com/office/drawing/2014/main" id="{32F99926-4217-DA61-A95E-87E03353D973}"/>
              </a:ext>
            </a:extLst>
          </p:cNvPr>
          <p:cNvSpPr/>
          <p:nvPr/>
        </p:nvSpPr>
        <p:spPr>
          <a:xfrm rot="5400000">
            <a:off x="1691184" y="1431730"/>
            <a:ext cx="178010" cy="1197150"/>
          </a:xfrm>
          <a:prstGeom prst="leftBracket">
            <a:avLst>
              <a:gd name="adj" fmla="val 114561"/>
            </a:avLst>
          </a:prstGeom>
          <a:ln w="38100">
            <a:solidFill>
              <a:srgbClr val="0C499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18" name="文本框 17">
            <a:extLst>
              <a:ext uri="{FF2B5EF4-FFF2-40B4-BE49-F238E27FC236}">
                <a16:creationId xmlns:a16="http://schemas.microsoft.com/office/drawing/2014/main" id="{AA5B4991-3756-4618-7430-BDBCDF94C03D}"/>
              </a:ext>
            </a:extLst>
          </p:cNvPr>
          <p:cNvSpPr txBox="1"/>
          <p:nvPr/>
        </p:nvSpPr>
        <p:spPr>
          <a:xfrm>
            <a:off x="838200" y="1235604"/>
            <a:ext cx="1801325" cy="707886"/>
          </a:xfrm>
          <a:prstGeom prst="rect">
            <a:avLst/>
          </a:prstGeom>
          <a:noFill/>
        </p:spPr>
        <p:txBody>
          <a:bodyPr wrap="square" rtlCol="0">
            <a:spAutoFit/>
          </a:bodyPr>
          <a:lstStyle/>
          <a:p>
            <a:pPr algn="ctr"/>
            <a:r>
              <a:rPr kumimoji="1" lang="zh-CN" altLang="en-US" sz="2000" b="1" dirty="0">
                <a:solidFill>
                  <a:srgbClr val="0C4994"/>
                </a:solidFill>
                <a:latin typeface="+mn-ea"/>
              </a:rPr>
              <a:t>供应商设备</a:t>
            </a:r>
            <a:endParaRPr kumimoji="1" lang="en-US" altLang="zh-CN" sz="2000" b="1" dirty="0">
              <a:solidFill>
                <a:srgbClr val="0C4994"/>
              </a:solidFill>
              <a:latin typeface="+mn-ea"/>
            </a:endParaRPr>
          </a:p>
          <a:p>
            <a:pPr algn="ctr"/>
            <a:r>
              <a:rPr kumimoji="1" lang="zh-CN" altLang="en-US" sz="2000" b="1" dirty="0">
                <a:solidFill>
                  <a:srgbClr val="0C4994"/>
                </a:solidFill>
                <a:latin typeface="+mn-ea"/>
              </a:rPr>
              <a:t>原生网络配置</a:t>
            </a:r>
          </a:p>
        </p:txBody>
      </p:sp>
      <p:sp>
        <p:nvSpPr>
          <p:cNvPr id="19" name="左中括号 18">
            <a:extLst>
              <a:ext uri="{FF2B5EF4-FFF2-40B4-BE49-F238E27FC236}">
                <a16:creationId xmlns:a16="http://schemas.microsoft.com/office/drawing/2014/main" id="{AE04FA25-852D-4091-801D-D43224DE161C}"/>
              </a:ext>
            </a:extLst>
          </p:cNvPr>
          <p:cNvSpPr/>
          <p:nvPr/>
        </p:nvSpPr>
        <p:spPr>
          <a:xfrm rot="5400000">
            <a:off x="9219547" y="1104444"/>
            <a:ext cx="178724" cy="1851004"/>
          </a:xfrm>
          <a:prstGeom prst="leftBracket">
            <a:avLst>
              <a:gd name="adj" fmla="val 114561"/>
            </a:avLst>
          </a:prstGeom>
          <a:ln w="38100">
            <a:solidFill>
              <a:srgbClr val="0C499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20" name="文本框 19">
            <a:extLst>
              <a:ext uri="{FF2B5EF4-FFF2-40B4-BE49-F238E27FC236}">
                <a16:creationId xmlns:a16="http://schemas.microsoft.com/office/drawing/2014/main" id="{A6E3CE3C-A399-6830-505E-AD9B1FFD9B3E}"/>
              </a:ext>
            </a:extLst>
          </p:cNvPr>
          <p:cNvSpPr txBox="1"/>
          <p:nvPr/>
        </p:nvSpPr>
        <p:spPr>
          <a:xfrm>
            <a:off x="8022503" y="1215552"/>
            <a:ext cx="2655058" cy="707886"/>
          </a:xfrm>
          <a:prstGeom prst="rect">
            <a:avLst/>
          </a:prstGeom>
          <a:noFill/>
        </p:spPr>
        <p:txBody>
          <a:bodyPr wrap="square" rtlCol="0">
            <a:spAutoFit/>
          </a:bodyPr>
          <a:lstStyle/>
          <a:p>
            <a:pPr algn="ctr"/>
            <a:r>
              <a:rPr kumimoji="1" lang="zh-CN" altLang="en-US" sz="2000" b="1" dirty="0">
                <a:solidFill>
                  <a:srgbClr val="0C4994"/>
                </a:solidFill>
                <a:latin typeface="+mn-ea"/>
              </a:rPr>
              <a:t>中心控制器</a:t>
            </a:r>
            <a:endParaRPr kumimoji="1" lang="en-US" altLang="zh-CN" sz="2000" b="1" dirty="0">
              <a:solidFill>
                <a:srgbClr val="0C4994"/>
              </a:solidFill>
              <a:latin typeface="+mn-ea"/>
            </a:endParaRPr>
          </a:p>
          <a:p>
            <a:pPr algn="ctr"/>
            <a:r>
              <a:rPr kumimoji="1" lang="zh-CN" altLang="en-US" sz="2000" b="1" dirty="0">
                <a:solidFill>
                  <a:srgbClr val="0C4994"/>
                </a:solidFill>
                <a:latin typeface="+mn-ea"/>
              </a:rPr>
              <a:t>统一网络配置模型</a:t>
            </a:r>
          </a:p>
        </p:txBody>
      </p:sp>
    </p:spTree>
    <p:extLst>
      <p:ext uri="{BB962C8B-B14F-4D97-AF65-F5344CB8AC3E}">
        <p14:creationId xmlns:p14="http://schemas.microsoft.com/office/powerpoint/2010/main" val="10501192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0"/>
            <a:ext cx="10515600" cy="1021543"/>
          </a:xfrm>
        </p:spPr>
        <p:txBody>
          <a:bodyPr/>
          <a:lstStyle/>
          <a:p>
            <a:r>
              <a:rPr lang="zh-CN" altLang="en-US" dirty="0"/>
              <a:t>模块设计</a:t>
            </a:r>
            <a:r>
              <a:rPr lang="en-US" altLang="zh-CN" dirty="0"/>
              <a:t>——VDM</a:t>
            </a:r>
            <a:r>
              <a:rPr lang="zh-CN" altLang="en-US" dirty="0"/>
              <a:t>构建阶段</a:t>
            </a:r>
          </a:p>
        </p:txBody>
      </p:sp>
      <p:pic>
        <p:nvPicPr>
          <p:cNvPr id="4" name="image2.png">
            <a:extLst>
              <a:ext uri="{FF2B5EF4-FFF2-40B4-BE49-F238E27FC236}">
                <a16:creationId xmlns:a16="http://schemas.microsoft.com/office/drawing/2014/main" id="{8819E0FF-9F14-D4D5-A6A3-4DDB9D455292}"/>
              </a:ext>
            </a:extLst>
          </p:cNvPr>
          <p:cNvPicPr>
            <a:picLocks noChangeAspect="1"/>
          </p:cNvPicPr>
          <p:nvPr/>
        </p:nvPicPr>
        <p:blipFill>
          <a:blip r:embed="rId3" cstate="print"/>
          <a:stretch>
            <a:fillRect/>
          </a:stretch>
        </p:blipFill>
        <p:spPr>
          <a:xfrm>
            <a:off x="364233" y="2678718"/>
            <a:ext cx="11463533" cy="3469699"/>
          </a:xfrm>
          <a:prstGeom prst="rect">
            <a:avLst/>
          </a:prstGeom>
        </p:spPr>
      </p:pic>
      <p:sp>
        <p:nvSpPr>
          <p:cNvPr id="6" name="文本框 5">
            <a:extLst>
              <a:ext uri="{FF2B5EF4-FFF2-40B4-BE49-F238E27FC236}">
                <a16:creationId xmlns:a16="http://schemas.microsoft.com/office/drawing/2014/main" id="{F8858F1A-2003-75BC-E71C-EC78CD361E11}"/>
              </a:ext>
            </a:extLst>
          </p:cNvPr>
          <p:cNvSpPr txBox="1"/>
          <p:nvPr/>
        </p:nvSpPr>
        <p:spPr>
          <a:xfrm>
            <a:off x="585061" y="1021543"/>
            <a:ext cx="10515600" cy="1422890"/>
          </a:xfrm>
          <a:prstGeom prst="rect">
            <a:avLst/>
          </a:prstGeom>
          <a:noFill/>
        </p:spPr>
        <p:txBody>
          <a:bodyPr wrap="square">
            <a:spAutoFit/>
          </a:bodyPr>
          <a:lstStyle/>
          <a:p>
            <a:pPr marL="342900" indent="-342900" algn="just">
              <a:lnSpc>
                <a:spcPct val="150000"/>
              </a:lnSpc>
              <a:buFont typeface="Wingdings" pitchFamily="2" charset="2"/>
              <a:buChar char="p"/>
            </a:pPr>
            <a:r>
              <a:rPr lang="en-US" altLang="zh-CN" sz="2000" kern="100" dirty="0" err="1">
                <a:effectLst/>
                <a:latin typeface="+mn-ea"/>
                <a:cs typeface="Times New Roman" panose="02020603050405020304" pitchFamily="18" charset="0"/>
              </a:rPr>
              <a:t>NAssim</a:t>
            </a:r>
            <a:r>
              <a:rPr lang="zh-CN" altLang="zh-CN" sz="2000" kern="100" dirty="0">
                <a:effectLst/>
                <a:latin typeface="+mn-ea"/>
                <a:cs typeface="Times New Roman" panose="02020603050405020304" pitchFamily="18" charset="0"/>
              </a:rPr>
              <a:t>使用树形结构刻画设备配置模型，包含设备所支持的配置集合、层级关系以及语义信息，树的节点代表一个配置模板，并分别连接到对应的配置手册中的语义资料，每条边代表模板之间的关系。</a:t>
            </a:r>
            <a:endParaRPr lang="zh-CN" altLang="zh-CN" sz="1600" kern="100" dirty="0">
              <a:effectLst/>
              <a:latin typeface="+mn-ea"/>
              <a:cs typeface="Times New Roman" panose="02020603050405020304" pitchFamily="18" charset="0"/>
            </a:endParaRPr>
          </a:p>
        </p:txBody>
      </p:sp>
      <p:cxnSp>
        <p:nvCxnSpPr>
          <p:cNvPr id="7" name="直线连接符 6">
            <a:extLst>
              <a:ext uri="{FF2B5EF4-FFF2-40B4-BE49-F238E27FC236}">
                <a16:creationId xmlns:a16="http://schemas.microsoft.com/office/drawing/2014/main" id="{5A0BE530-E434-84F9-C55B-5CDC5B6AC5D8}"/>
              </a:ext>
            </a:extLst>
          </p:cNvPr>
          <p:cNvCxnSpPr>
            <a:cxnSpLocks/>
          </p:cNvCxnSpPr>
          <p:nvPr/>
        </p:nvCxnSpPr>
        <p:spPr>
          <a:xfrm>
            <a:off x="3973191" y="2678718"/>
            <a:ext cx="0" cy="3703984"/>
          </a:xfrm>
          <a:prstGeom prst="line">
            <a:avLst/>
          </a:prstGeom>
          <a:ln w="38100">
            <a:solidFill>
              <a:srgbClr val="AE1324"/>
            </a:solidFill>
            <a:prstDash val="dash"/>
          </a:ln>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599223C0-F0EA-1141-683E-A2EC5612F203}"/>
              </a:ext>
            </a:extLst>
          </p:cNvPr>
          <p:cNvSpPr txBox="1"/>
          <p:nvPr/>
        </p:nvSpPr>
        <p:spPr>
          <a:xfrm>
            <a:off x="1548389" y="5910607"/>
            <a:ext cx="1425844" cy="400110"/>
          </a:xfrm>
          <a:prstGeom prst="rect">
            <a:avLst/>
          </a:prstGeom>
          <a:noFill/>
        </p:spPr>
        <p:txBody>
          <a:bodyPr wrap="square" rtlCol="0">
            <a:spAutoFit/>
          </a:bodyPr>
          <a:lstStyle/>
          <a:p>
            <a:pPr algn="ctr"/>
            <a:r>
              <a:rPr kumimoji="1" lang="zh-CN" altLang="en-US" sz="2000" b="1" dirty="0">
                <a:solidFill>
                  <a:srgbClr val="C00000"/>
                </a:solidFill>
                <a:latin typeface="+mn-ea"/>
              </a:rPr>
              <a:t>解析器</a:t>
            </a:r>
          </a:p>
        </p:txBody>
      </p:sp>
      <p:sp>
        <p:nvSpPr>
          <p:cNvPr id="9" name="文本框 8">
            <a:extLst>
              <a:ext uri="{FF2B5EF4-FFF2-40B4-BE49-F238E27FC236}">
                <a16:creationId xmlns:a16="http://schemas.microsoft.com/office/drawing/2014/main" id="{7CA84CED-1299-DD19-7ED6-37A63BF935C1}"/>
              </a:ext>
            </a:extLst>
          </p:cNvPr>
          <p:cNvSpPr txBox="1"/>
          <p:nvPr/>
        </p:nvSpPr>
        <p:spPr>
          <a:xfrm>
            <a:off x="6078956" y="5948362"/>
            <a:ext cx="2139854" cy="400110"/>
          </a:xfrm>
          <a:prstGeom prst="rect">
            <a:avLst/>
          </a:prstGeom>
          <a:noFill/>
        </p:spPr>
        <p:txBody>
          <a:bodyPr wrap="square" rtlCol="0">
            <a:spAutoFit/>
          </a:bodyPr>
          <a:lstStyle/>
          <a:p>
            <a:pPr algn="ctr"/>
            <a:r>
              <a:rPr kumimoji="1" lang="zh-CN" altLang="en-US" sz="2000" b="1" dirty="0">
                <a:solidFill>
                  <a:srgbClr val="C00000"/>
                </a:solidFill>
                <a:latin typeface="+mn-ea"/>
              </a:rPr>
              <a:t>验证器</a:t>
            </a:r>
          </a:p>
        </p:txBody>
      </p:sp>
    </p:spTree>
    <p:extLst>
      <p:ext uri="{BB962C8B-B14F-4D97-AF65-F5344CB8AC3E}">
        <p14:creationId xmlns:p14="http://schemas.microsoft.com/office/powerpoint/2010/main" val="373303445"/>
      </p:ext>
    </p:extLst>
  </p:cSld>
  <p:clrMapOvr>
    <a:masterClrMapping/>
  </p:clrMapOvr>
</p:sld>
</file>

<file path=ppt/theme/theme1.xml><?xml version="1.0" encoding="utf-8"?>
<a:theme xmlns:a="http://schemas.openxmlformats.org/drawingml/2006/main" name="A000120140530A99PPBG">
  <a:themeElements>
    <a:clrScheme name="自定义 1">
      <a:dk1>
        <a:srgbClr val="000000"/>
      </a:dk1>
      <a:lt1>
        <a:srgbClr val="FFFFFF"/>
      </a:lt1>
      <a:dk2>
        <a:srgbClr val="768395"/>
      </a:dk2>
      <a:lt2>
        <a:srgbClr val="F0F0F0"/>
      </a:lt2>
      <a:accent1>
        <a:srgbClr val="0C4994"/>
      </a:accent1>
      <a:accent2>
        <a:srgbClr val="0AA3D4"/>
      </a:accent2>
      <a:accent3>
        <a:srgbClr val="DB1F1F"/>
      </a:accent3>
      <a:accent4>
        <a:srgbClr val="247B95"/>
      </a:accent4>
      <a:accent5>
        <a:srgbClr val="AE1324"/>
      </a:accent5>
      <a:accent6>
        <a:srgbClr val="045A88"/>
      </a:accent6>
      <a:hlink>
        <a:srgbClr val="004986"/>
      </a:hlink>
      <a:folHlink>
        <a:srgbClr val="BFBFBF"/>
      </a:folHlink>
    </a:clrScheme>
    <a:fontScheme name="雅黑">
      <a:majorFont>
        <a:latin typeface="Impact"/>
        <a:ea typeface="微软雅黑"/>
        <a:cs typeface=""/>
      </a:majorFont>
      <a:minorFont>
        <a:latin typeface="Arial"/>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1664</TotalTime>
  <Words>1854</Words>
  <Application>Microsoft Macintosh PowerPoint</Application>
  <PresentationFormat>宽屏</PresentationFormat>
  <Paragraphs>209</Paragraphs>
  <Slides>26</Slides>
  <Notes>26</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26</vt:i4>
      </vt:variant>
    </vt:vector>
  </HeadingPairs>
  <TitlesOfParts>
    <vt:vector size="34" baseType="lpstr">
      <vt:lpstr>-apple-system</vt:lpstr>
      <vt:lpstr>等线</vt:lpstr>
      <vt:lpstr>微软雅黑</vt:lpstr>
      <vt:lpstr>Arial</vt:lpstr>
      <vt:lpstr>Impact</vt:lpstr>
      <vt:lpstr>Times New Roman</vt:lpstr>
      <vt:lpstr>Wingdings</vt:lpstr>
      <vt:lpstr>A000120140530A99PPBG</vt:lpstr>
      <vt:lpstr> ﻿Software-Defined Network Assimilation: Bridging the Last Mile Towards Centralized Network Configuration Management with NAssim</vt:lpstr>
      <vt:lpstr>PowerPoint 演示文稿</vt:lpstr>
      <vt:lpstr>PowerPoint 演示文稿</vt:lpstr>
      <vt:lpstr>背景介绍</vt:lpstr>
      <vt:lpstr>背景介绍</vt:lpstr>
      <vt:lpstr>PowerPoint 演示文稿</vt:lpstr>
      <vt:lpstr>总体思想</vt:lpstr>
      <vt:lpstr>模块设计</vt:lpstr>
      <vt:lpstr>模块设计——VDM构建阶段</vt:lpstr>
      <vt:lpstr>模块设计—VDM构建阶段—解析器</vt:lpstr>
      <vt:lpstr>模块设计—VDM构建阶段—验证器</vt:lpstr>
      <vt:lpstr>模块设计—VDM构建阶段—验证器</vt:lpstr>
      <vt:lpstr>模块设计—VDM构建阶段—验证器</vt:lpstr>
      <vt:lpstr>模块设计—VDM构建阶段—验证器</vt:lpstr>
      <vt:lpstr>模块设计—VDM-UDM映射阶段</vt:lpstr>
      <vt:lpstr>模块设计—VDM-UDM映射阶段</vt:lpstr>
      <vt:lpstr>PowerPoint 演示文稿</vt:lpstr>
      <vt:lpstr>VDM构建可靠性验证</vt:lpstr>
      <vt:lpstr>VDM-UDM映射性能验证</vt:lpstr>
      <vt:lpstr>VDM-UDM映射性能验证</vt:lpstr>
      <vt:lpstr>PowerPoint 演示文稿</vt:lpstr>
      <vt:lpstr>读后感</vt:lpstr>
      <vt:lpstr>PowerPoint 演示文稿</vt:lpstr>
      <vt:lpstr>第一作者简介</vt:lpstr>
      <vt:lpstr>实验室简介</vt:lpstr>
      <vt:lpstr>PowerPoint 演示文稿</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WJT</dc:creator>
  <cp:lastModifiedBy>黄 磊</cp:lastModifiedBy>
  <cp:revision>65</cp:revision>
  <dcterms:created xsi:type="dcterms:W3CDTF">2018-08-10T09:41:38Z</dcterms:created>
  <dcterms:modified xsi:type="dcterms:W3CDTF">2022-12-19T03:07:09Z</dcterms:modified>
</cp:coreProperties>
</file>